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1.xml" ContentType="application/vnd.openxmlformats-officedocument.drawingml.chart+xml"/>
  <Override PartName="/ppt/drawings/drawing2.xml" ContentType="application/vnd.openxmlformats-officedocument.drawingml.chartshapes+xml"/>
  <Override PartName="/ppt/charts/chart2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3.xml" ContentType="application/vnd.openxmlformats-officedocument.drawingml.chartshapes+xml"/>
  <Override PartName="/ppt/charts/chart2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4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4.xml" ContentType="application/vnd.openxmlformats-officedocument.drawingml.chartshapes+xml"/>
  <Override PartName="/ppt/charts/chart27.xml" ContentType="application/vnd.openxmlformats-officedocument.drawingml.chart+xml"/>
  <Override PartName="/ppt/drawings/drawing5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2.xml" ContentType="application/vnd.openxmlformats-officedocument.presentationml.notesSlide+xml"/>
  <Override PartName="/ppt/charts/chart2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30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272" r:id="rId2"/>
    <p:sldId id="355" r:id="rId3"/>
    <p:sldId id="342" r:id="rId4"/>
    <p:sldId id="322" r:id="rId5"/>
    <p:sldId id="321" r:id="rId6"/>
    <p:sldId id="332" r:id="rId7"/>
    <p:sldId id="333" r:id="rId8"/>
    <p:sldId id="317" r:id="rId9"/>
    <p:sldId id="334" r:id="rId10"/>
    <p:sldId id="360" r:id="rId11"/>
    <p:sldId id="357" r:id="rId12"/>
    <p:sldId id="327" r:id="rId13"/>
    <p:sldId id="323" r:id="rId14"/>
    <p:sldId id="362" r:id="rId15"/>
    <p:sldId id="358" r:id="rId16"/>
    <p:sldId id="295" r:id="rId17"/>
    <p:sldId id="313" r:id="rId18"/>
    <p:sldId id="312" r:id="rId19"/>
    <p:sldId id="329" r:id="rId20"/>
    <p:sldId id="310" r:id="rId21"/>
    <p:sldId id="353" r:id="rId22"/>
    <p:sldId id="314" r:id="rId23"/>
    <p:sldId id="316" r:id="rId24"/>
    <p:sldId id="311" r:id="rId25"/>
    <p:sldId id="297" r:id="rId26"/>
    <p:sldId id="305" r:id="rId27"/>
    <p:sldId id="330" r:id="rId28"/>
    <p:sldId id="340" r:id="rId29"/>
    <p:sldId id="299" r:id="rId30"/>
    <p:sldId id="303" r:id="rId31"/>
    <p:sldId id="354" r:id="rId32"/>
    <p:sldId id="302" r:id="rId33"/>
    <p:sldId id="300" r:id="rId34"/>
    <p:sldId id="370" r:id="rId35"/>
    <p:sldId id="276" r:id="rId36"/>
    <p:sldId id="307" r:id="rId37"/>
    <p:sldId id="328" r:id="rId38"/>
    <p:sldId id="372" r:id="rId39"/>
    <p:sldId id="324" r:id="rId40"/>
    <p:sldId id="326" r:id="rId41"/>
    <p:sldId id="335" r:id="rId42"/>
    <p:sldId id="336" r:id="rId43"/>
    <p:sldId id="359" r:id="rId44"/>
    <p:sldId id="338" r:id="rId45"/>
    <p:sldId id="364" r:id="rId46"/>
    <p:sldId id="365" r:id="rId47"/>
    <p:sldId id="366" r:id="rId48"/>
    <p:sldId id="368" r:id="rId49"/>
    <p:sldId id="369" r:id="rId50"/>
    <p:sldId id="371" r:id="rId51"/>
    <p:sldId id="339" r:id="rId52"/>
    <p:sldId id="341" r:id="rId53"/>
    <p:sldId id="343" r:id="rId54"/>
    <p:sldId id="344" r:id="rId55"/>
    <p:sldId id="346" r:id="rId56"/>
    <p:sldId id="347" r:id="rId57"/>
    <p:sldId id="350" r:id="rId58"/>
    <p:sldId id="349" r:id="rId59"/>
    <p:sldId id="348" r:id="rId60"/>
    <p:sldId id="351" r:id="rId61"/>
    <p:sldId id="337" r:id="rId62"/>
    <p:sldId id="269" r:id="rId6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9EE2"/>
    <a:srgbClr val="E753DC"/>
    <a:srgbClr val="FF4F4F"/>
    <a:srgbClr val="56F0DE"/>
    <a:srgbClr val="ABFFD1"/>
    <a:srgbClr val="53FFA1"/>
    <a:srgbClr val="FFAFAF"/>
    <a:srgbClr val="79DCFF"/>
    <a:srgbClr val="00B0F0"/>
    <a:srgbClr val="036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1" autoAdjust="0"/>
    <p:restoredTop sz="81707" autoAdjust="0"/>
  </p:normalViewPr>
  <p:slideViewPr>
    <p:cSldViewPr snapToGrid="0" snapToObjects="1">
      <p:cViewPr>
        <p:scale>
          <a:sx n="90" d="100"/>
          <a:sy n="90" d="100"/>
        </p:scale>
        <p:origin x="144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C:\Users\francisco.quiero\Downloads\Atenciones%20Urgencia%20-%20Vista%20por%20semanas%20-%20Servicio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francisco.quiero\Desktop\Hospital%202020\Datos%20Acumulados%20para%20Cuenta%20P&#250;blica.xlsx" TargetMode="External"/><Relationship Id="rId4" Type="http://schemas.openxmlformats.org/officeDocument/2006/relationships/chartUserShapes" Target="../drawings/drawing1.xml"/><Relationship Id="rId1" Type="http://schemas.microsoft.com/office/2011/relationships/chartStyle" Target="style4.xml"/><Relationship Id="rId2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/C:\Users\Usuario\Desktop\CuentaP&#250;blicaHT2023\archivosrecibidosreferentes\Datos%20Acumulados%20para%20Cuenta%20P&#250;blic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microsoft.com/office/2011/relationships/chartStyle" Target="style12.xml"/><Relationship Id="rId2" Type="http://schemas.microsoft.com/office/2011/relationships/chartColorStyle" Target="colors12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microsoft.com/office/2011/relationships/chartStyle" Target="style13.xml"/><Relationship Id="rId2" Type="http://schemas.microsoft.com/office/2011/relationships/chartColorStyle" Target="colors13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Usuario\Desktop\CuentaP&#250;blicaHT2023\archivosrecibidosreferentes\Datos%20Acumulados%20para%20Cuenta%20P&#250;blica.xlsx" TargetMode="External"/><Relationship Id="rId2" Type="http://schemas.openxmlformats.org/officeDocument/2006/relationships/chartUserShapes" Target="../drawings/drawing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Usuario\Desktop\CuentaP&#250;blicaHT2023\archivosrecibidosreferentes\Datos%20Acumulados%20para%20Cuenta%20P&#250;blica.xlsx" TargetMode="External"/><Relationship Id="rId4" Type="http://schemas.openxmlformats.org/officeDocument/2006/relationships/chartUserShapes" Target="../drawings/drawing3.xml"/><Relationship Id="rId1" Type="http://schemas.microsoft.com/office/2011/relationships/chartStyle" Target="style14.xml"/><Relationship Id="rId2" Type="http://schemas.microsoft.com/office/2011/relationships/chartColorStyle" Target="colors14.xml"/></Relationships>
</file>

<file path=ppt/charts/_rels/chart23.xml.rels><?xml version="1.0" encoding="UTF-8" standalone="yes"?>
<Relationships xmlns="http://schemas.openxmlformats.org/package/2006/relationships"><Relationship Id="rId1" Type="http://schemas.microsoft.com/office/2011/relationships/chartStyle" Target="style15.xml"/><Relationship Id="rId2" Type="http://schemas.microsoft.com/office/2011/relationships/chartColorStyle" Target="colors15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microsoft.com/office/2011/relationships/chartStyle" Target="style16.xml"/><Relationship Id="rId2" Type="http://schemas.microsoft.com/office/2011/relationships/chartColorStyle" Target="colors16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microsoft.com/office/2011/relationships/chartStyle" Target="style17.xml"/><Relationship Id="rId2" Type="http://schemas.microsoft.com/office/2011/relationships/chartColorStyle" Target="colors17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Usuario\Desktop\CuentaP&#250;blicaHT2023\archivosrecibidosreferentes\Datos%20Acumulados%20para%20Cuenta%20P&#250;blica.xlsx" TargetMode="External"/><Relationship Id="rId4" Type="http://schemas.openxmlformats.org/officeDocument/2006/relationships/chartUserShapes" Target="../drawings/drawing4.xml"/><Relationship Id="rId1" Type="http://schemas.microsoft.com/office/2011/relationships/chartStyle" Target="style18.xml"/><Relationship Id="rId2" Type="http://schemas.microsoft.com/office/2011/relationships/chartColorStyle" Target="colors18.xm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francisco.quiero\Desktop\Hospital%202020\Datos%20Acumulados%20para%20Cuenta%20P&#250;blica.xlsx" TargetMode="External"/><Relationship Id="rId2" Type="http://schemas.openxmlformats.org/officeDocument/2006/relationships/chartUserShapes" Target="../drawings/drawing5.xml"/></Relationships>
</file>

<file path=ppt/charts/_rels/chart28.xml.rels><?xml version="1.0" encoding="UTF-8" standalone="yes"?>
<Relationships xmlns="http://schemas.openxmlformats.org/package/2006/relationships"><Relationship Id="rId1" Type="http://schemas.microsoft.com/office/2011/relationships/chartStyle" Target="style19.xml"/><Relationship Id="rId2" Type="http://schemas.microsoft.com/office/2011/relationships/chartColorStyle" Target="colors19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microsoft.com/office/2011/relationships/chartStyle" Target="style20.xml"/><Relationship Id="rId2" Type="http://schemas.microsoft.com/office/2011/relationships/chartColorStyle" Target="colors20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microsoft.com/office/2011/relationships/chartStyle" Target="style21.xml"/><Relationship Id="rId2" Type="http://schemas.microsoft.com/office/2011/relationships/chartColorStyle" Target="colors21.xml"/><Relationship Id="rId3" Type="http://schemas.openxmlformats.org/officeDocument/2006/relationships/oleObject" Target="file:////C:\Users\francisco.quiero\Desktop\Hospital%202020\Datos%20Acumulados%20para%20Cuenta%20P&#250;blic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0.0277357258508092"/>
                  <c:y val="-0.0281548650593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61F-4C58-9DF2-01BAB7F997B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'Página1_1 (2)'!$C$18:$BB$18</c:f>
              <c:strCach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strCache>
            </c:strRef>
          </c:cat>
          <c:val>
            <c:numRef>
              <c:f>'Página1_1 (2)'!$C$23:$BB$23</c:f>
              <c:numCache>
                <c:formatCode>#,##0</c:formatCode>
                <c:ptCount val="52"/>
                <c:pt idx="0">
                  <c:v>100.0</c:v>
                </c:pt>
                <c:pt idx="1">
                  <c:v>76.0</c:v>
                </c:pt>
                <c:pt idx="2">
                  <c:v>148.0</c:v>
                </c:pt>
                <c:pt idx="3">
                  <c:v>275.0</c:v>
                </c:pt>
                <c:pt idx="4">
                  <c:v>348.0</c:v>
                </c:pt>
                <c:pt idx="5">
                  <c:v>491.0</c:v>
                </c:pt>
                <c:pt idx="6">
                  <c:v>553.0</c:v>
                </c:pt>
                <c:pt idx="7">
                  <c:v>354.0</c:v>
                </c:pt>
                <c:pt idx="8">
                  <c:v>315.0</c:v>
                </c:pt>
                <c:pt idx="9">
                  <c:v>301.0</c:v>
                </c:pt>
                <c:pt idx="10">
                  <c:v>322.0</c:v>
                </c:pt>
                <c:pt idx="11">
                  <c:v>194.0</c:v>
                </c:pt>
                <c:pt idx="12">
                  <c:v>125.0</c:v>
                </c:pt>
                <c:pt idx="13">
                  <c:v>123.0</c:v>
                </c:pt>
                <c:pt idx="14">
                  <c:v>70.0</c:v>
                </c:pt>
                <c:pt idx="15">
                  <c:v>53.0</c:v>
                </c:pt>
                <c:pt idx="16">
                  <c:v>60.0</c:v>
                </c:pt>
                <c:pt idx="17">
                  <c:v>80.0</c:v>
                </c:pt>
                <c:pt idx="18">
                  <c:v>108.0</c:v>
                </c:pt>
                <c:pt idx="19">
                  <c:v>110.0</c:v>
                </c:pt>
                <c:pt idx="20">
                  <c:v>138.0</c:v>
                </c:pt>
                <c:pt idx="21">
                  <c:v>58.0</c:v>
                </c:pt>
                <c:pt idx="22">
                  <c:v>108.0</c:v>
                </c:pt>
                <c:pt idx="23">
                  <c:v>96.0</c:v>
                </c:pt>
                <c:pt idx="24">
                  <c:v>87.0</c:v>
                </c:pt>
                <c:pt idx="25">
                  <c:v>152.0</c:v>
                </c:pt>
                <c:pt idx="26">
                  <c:v>125.0</c:v>
                </c:pt>
                <c:pt idx="27">
                  <c:v>100.0</c:v>
                </c:pt>
                <c:pt idx="28">
                  <c:v>94.0</c:v>
                </c:pt>
                <c:pt idx="29">
                  <c:v>100.0</c:v>
                </c:pt>
                <c:pt idx="30">
                  <c:v>98.0</c:v>
                </c:pt>
                <c:pt idx="31">
                  <c:v>153.0</c:v>
                </c:pt>
                <c:pt idx="32">
                  <c:v>148.0</c:v>
                </c:pt>
                <c:pt idx="33">
                  <c:v>142.0</c:v>
                </c:pt>
                <c:pt idx="34">
                  <c:v>106.0</c:v>
                </c:pt>
                <c:pt idx="35">
                  <c:v>117.0</c:v>
                </c:pt>
                <c:pt idx="36">
                  <c:v>82.0</c:v>
                </c:pt>
                <c:pt idx="37">
                  <c:v>101.0</c:v>
                </c:pt>
                <c:pt idx="38">
                  <c:v>83.0</c:v>
                </c:pt>
                <c:pt idx="39">
                  <c:v>93.0</c:v>
                </c:pt>
                <c:pt idx="40">
                  <c:v>104.0</c:v>
                </c:pt>
                <c:pt idx="41">
                  <c:v>179.0</c:v>
                </c:pt>
                <c:pt idx="42">
                  <c:v>155.0</c:v>
                </c:pt>
                <c:pt idx="43">
                  <c:v>150.0</c:v>
                </c:pt>
                <c:pt idx="44">
                  <c:v>153.0</c:v>
                </c:pt>
                <c:pt idx="45">
                  <c:v>138.0</c:v>
                </c:pt>
                <c:pt idx="46">
                  <c:v>84.0</c:v>
                </c:pt>
                <c:pt idx="47">
                  <c:v>65.0</c:v>
                </c:pt>
                <c:pt idx="48">
                  <c:v>61.0</c:v>
                </c:pt>
                <c:pt idx="49">
                  <c:v>54.0</c:v>
                </c:pt>
                <c:pt idx="50">
                  <c:v>56.0</c:v>
                </c:pt>
                <c:pt idx="51">
                  <c:v>77.0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BCE-4409-A625-6AC691FCD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8112400"/>
        <c:axId val="1588117264"/>
      </c:lineChart>
      <c:catAx>
        <c:axId val="158811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588117264"/>
        <c:crosses val="autoZero"/>
        <c:auto val="1"/>
        <c:lblAlgn val="ctr"/>
        <c:lblOffset val="100"/>
        <c:noMultiLvlLbl val="0"/>
      </c:catAx>
      <c:valAx>
        <c:axId val="158811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588112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Contactabilidad!$D$4</c:f>
              <c:strCache>
                <c:ptCount val="1"/>
                <c:pt idx="0">
                  <c:v>PLATAFORMA</c:v>
                </c:pt>
              </c:strCache>
            </c:strRef>
          </c:tx>
          <c:spPr>
            <a:solidFill>
              <a:srgbClr val="A2EA0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Contactabilidad!$E$3:$G$3</c:f>
              <c:numCache>
                <c:formatCode>General</c:formatCode>
                <c:ptCount val="3"/>
                <c:pt idx="0">
                  <c:v>2020.0</c:v>
                </c:pt>
                <c:pt idx="1">
                  <c:v>2021.0</c:v>
                </c:pt>
                <c:pt idx="2">
                  <c:v>2022.0</c:v>
                </c:pt>
              </c:numCache>
            </c:numRef>
          </c:cat>
          <c:val>
            <c:numRef>
              <c:f>Contactabilidad!$E$4:$G$4</c:f>
              <c:numCache>
                <c:formatCode>General</c:formatCode>
                <c:ptCount val="3"/>
                <c:pt idx="0">
                  <c:v>23181.0</c:v>
                </c:pt>
                <c:pt idx="1">
                  <c:v>46544.0</c:v>
                </c:pt>
                <c:pt idx="2">
                  <c:v>53435.0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0A-4D15-8CDA-5B68EDD664BD}"/>
            </c:ext>
          </c:extLst>
        </c:ser>
        <c:ser>
          <c:idx val="1"/>
          <c:order val="1"/>
          <c:tx>
            <c:strRef>
              <c:f>Contactabilidad!$D$5</c:f>
              <c:strCache>
                <c:ptCount val="1"/>
                <c:pt idx="0">
                  <c:v>MENSAJERÍA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0A-4D15-8CDA-5B68EDD664BD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B0A-4D15-8CDA-5B68EDD664B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0A-4D15-8CDA-5B68EDD664B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Contactabilidad!$E$3:$G$3</c:f>
              <c:numCache>
                <c:formatCode>General</c:formatCode>
                <c:ptCount val="3"/>
                <c:pt idx="0">
                  <c:v>2020.0</c:v>
                </c:pt>
                <c:pt idx="1">
                  <c:v>2021.0</c:v>
                </c:pt>
                <c:pt idx="2">
                  <c:v>2022.0</c:v>
                </c:pt>
              </c:numCache>
            </c:numRef>
          </c:cat>
          <c:val>
            <c:numRef>
              <c:f>Contactabilidad!$E$5:$G$5</c:f>
              <c:numCache>
                <c:formatCode>General</c:formatCode>
                <c:ptCount val="3"/>
                <c:pt idx="0">
                  <c:v>37718.0</c:v>
                </c:pt>
                <c:pt idx="1">
                  <c:v>59030.0</c:v>
                </c:pt>
                <c:pt idx="2">
                  <c:v>87477.0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B0A-4D15-8CDA-5B68EDD664BD}"/>
            </c:ext>
          </c:extLst>
        </c:ser>
        <c:ser>
          <c:idx val="2"/>
          <c:order val="2"/>
          <c:tx>
            <c:strRef>
              <c:f>Contactabilidad!$D$6</c:f>
              <c:strCache>
                <c:ptCount val="1"/>
                <c:pt idx="0">
                  <c:v>OPERADOR</c:v>
                </c:pt>
              </c:strCache>
            </c:strRef>
          </c:tx>
          <c:spPr>
            <a:solidFill>
              <a:srgbClr val="37CB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Contactabilidad!$E$3:$G$3</c:f>
              <c:numCache>
                <c:formatCode>General</c:formatCode>
                <c:ptCount val="3"/>
                <c:pt idx="0">
                  <c:v>2020.0</c:v>
                </c:pt>
                <c:pt idx="1">
                  <c:v>2021.0</c:v>
                </c:pt>
                <c:pt idx="2">
                  <c:v>2022.0</c:v>
                </c:pt>
              </c:numCache>
            </c:numRef>
          </c:cat>
          <c:val>
            <c:numRef>
              <c:f>Contactabilidad!$E$6:$G$6</c:f>
              <c:numCache>
                <c:formatCode>General</c:formatCode>
                <c:ptCount val="3"/>
                <c:pt idx="0">
                  <c:v>42296.0</c:v>
                </c:pt>
                <c:pt idx="1">
                  <c:v>38750.0</c:v>
                </c:pt>
                <c:pt idx="2">
                  <c:v>30974.0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B0A-4D15-8CDA-5B68EDD66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0240528"/>
        <c:axId val="1610245424"/>
      </c:barChart>
      <c:catAx>
        <c:axId val="161024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10245424"/>
        <c:crosses val="autoZero"/>
        <c:auto val="1"/>
        <c:lblAlgn val="ctr"/>
        <c:lblOffset val="100"/>
        <c:noMultiLvlLbl val="0"/>
      </c:catAx>
      <c:valAx>
        <c:axId val="1610245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10240528"/>
        <c:crosses val="autoZero"/>
        <c:crossBetween val="between"/>
        <c:majorUnit val="50000.0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'Medicos Especialistas'!$B$25</c:f>
              <c:strCache>
                <c:ptCount val="1"/>
                <c:pt idx="0">
                  <c:v>Presenciales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00B0F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89-4FC6-88B8-F66F1674FCEA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589-4FC6-88B8-F66F1674FCEA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589-4FC6-88B8-F66F1674FCE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589-4FC6-88B8-F66F1674FCEA}"/>
              </c:ext>
            </c:extLst>
          </c:dPt>
          <c:cat>
            <c:numRef>
              <c:f>'Medicos Especialistas'!$A$26:$A$29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'Medicos Especialistas'!$B$26:$B$29</c:f>
              <c:numCache>
                <c:formatCode>#,##0</c:formatCode>
                <c:ptCount val="4"/>
                <c:pt idx="0">
                  <c:v>47394.0</c:v>
                </c:pt>
                <c:pt idx="1">
                  <c:v>21509.0</c:v>
                </c:pt>
                <c:pt idx="2">
                  <c:v>32719.0</c:v>
                </c:pt>
                <c:pt idx="3">
                  <c:v>37746.0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589-4FC6-88B8-F66F1674FCEA}"/>
            </c:ext>
          </c:extLst>
        </c:ser>
        <c:ser>
          <c:idx val="1"/>
          <c:order val="1"/>
          <c:tx>
            <c:strRef>
              <c:f>'Medicos Especialistas'!$C$25</c:f>
              <c:strCache>
                <c:ptCount val="1"/>
                <c:pt idx="0">
                  <c:v>Remotas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7979"/>
              </a:solidFill>
              <a:ln>
                <a:solidFill>
                  <a:srgbClr val="FF7979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A589-4FC6-88B8-F66F1674FCEA}"/>
              </c:ext>
            </c:extLst>
          </c:dPt>
          <c:dPt>
            <c:idx val="2"/>
            <c:invertIfNegative val="0"/>
            <c:bubble3D val="0"/>
            <c:spPr>
              <a:solidFill>
                <a:srgbClr val="85DFFF"/>
              </a:solidFill>
              <a:ln>
                <a:solidFill>
                  <a:srgbClr val="85D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A589-4FC6-88B8-F66F1674FCE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A589-4FC6-88B8-F66F1674FCEA}"/>
              </c:ext>
            </c:extLst>
          </c:dPt>
          <c:cat>
            <c:numRef>
              <c:f>'Medicos Especialistas'!$A$26:$A$29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'Medicos Especialistas'!$C$26:$C$29</c:f>
              <c:numCache>
                <c:formatCode>#,##0</c:formatCode>
                <c:ptCount val="4"/>
                <c:pt idx="0">
                  <c:v>0.0</c:v>
                </c:pt>
                <c:pt idx="1">
                  <c:v>2926.0</c:v>
                </c:pt>
                <c:pt idx="2">
                  <c:v>5692.0</c:v>
                </c:pt>
                <c:pt idx="3">
                  <c:v>4052.0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A589-4FC6-88B8-F66F1674F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4763600"/>
        <c:axId val="1604768192"/>
      </c:barChart>
      <c:catAx>
        <c:axId val="160476360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4768192"/>
        <c:crosses val="autoZero"/>
        <c:auto val="1"/>
        <c:lblAlgn val="ctr"/>
        <c:lblOffset val="100"/>
        <c:noMultiLvlLbl val="0"/>
      </c:catAx>
      <c:valAx>
        <c:axId val="160476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4763600"/>
        <c:crosses val="autoZero"/>
        <c:crossBetween val="between"/>
        <c:majorUnit val="1000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62966533032474"/>
          <c:y val="0.222278056748964"/>
          <c:w val="0.553131849273984"/>
          <c:h val="0.640874942814097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0B-420F-8D7A-3AE650FD4EC5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0B-420F-8D7A-3AE650FD4EC5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E0B-420F-8D7A-3AE650FD4EC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5281974500341"/>
                  <c:y val="0.0226972891011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E0B-420F-8D7A-3AE650FD4EC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810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'Medicos Especialistas'!$B$30:$C$30</c:f>
              <c:numCache>
                <c:formatCode>0%</c:formatCode>
                <c:ptCount val="2"/>
                <c:pt idx="0">
                  <c:v>0.903057562562802</c:v>
                </c:pt>
                <c:pt idx="1">
                  <c:v>0.0969424374371979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0B-420F-8D7A-3AE650FD4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046415115404"/>
          <c:y val="0.0363361111111111"/>
          <c:w val="0.732997586977045"/>
          <c:h val="0.9253445586696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73C-4AED-9BF5-0DD61747BAF9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73C-4AED-9BF5-0DD61747BAF9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73C-4AED-9BF5-0DD61747BAF9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73C-4AED-9BF5-0DD61747BAF9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73C-4AED-9BF5-0DD61747BAF9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73C-4AED-9BF5-0DD61747BAF9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3C-4AED-9BF5-0DD61747BAF9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73C-4AED-9BF5-0DD61747BAF9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3C-4AED-9BF5-0DD61747BAF9}"/>
              </c:ext>
            </c:extLst>
          </c:dPt>
          <c:dPt>
            <c:idx val="1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73C-4AED-9BF5-0DD61747BAF9}"/>
              </c:ext>
            </c:extLst>
          </c:dPt>
          <c:dPt>
            <c:idx val="2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73C-4AED-9BF5-0DD61747BAF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'Medicos Especialistas'!$A$53:$A$73</c:f>
              <c:strCache>
                <c:ptCount val="21"/>
                <c:pt idx="0">
                  <c:v>Geriatría</c:v>
                </c:pt>
                <c:pt idx="1">
                  <c:v>Dermatología</c:v>
                </c:pt>
                <c:pt idx="2">
                  <c:v>Gastroenterología</c:v>
                </c:pt>
                <c:pt idx="3">
                  <c:v>Endocrinología Adulto</c:v>
                </c:pt>
                <c:pt idx="4">
                  <c:v>Neurología Infantil</c:v>
                </c:pt>
                <c:pt idx="5">
                  <c:v>Reumatología</c:v>
                </c:pt>
                <c:pt idx="6">
                  <c:v>Psiquiatría Infantil</c:v>
                </c:pt>
                <c:pt idx="7">
                  <c:v>Alto Riesgo Obstétrico</c:v>
                </c:pt>
                <c:pt idx="8">
                  <c:v>Medicina Familiar</c:v>
                </c:pt>
                <c:pt idx="9">
                  <c:v>Fisiatría</c:v>
                </c:pt>
                <c:pt idx="10">
                  <c:v>Anestesiología</c:v>
                </c:pt>
                <c:pt idx="11">
                  <c:v>Cardiología Adulto</c:v>
                </c:pt>
                <c:pt idx="12">
                  <c:v>Psiquiatría Adulto</c:v>
                </c:pt>
                <c:pt idx="13">
                  <c:v>Neurología Adulto</c:v>
                </c:pt>
                <c:pt idx="14">
                  <c:v>Ginecología Adulto</c:v>
                </c:pt>
                <c:pt idx="15">
                  <c:v>Pediatría</c:v>
                </c:pt>
                <c:pt idx="16">
                  <c:v>Urología Adulto</c:v>
                </c:pt>
                <c:pt idx="17">
                  <c:v>Cirugía Adulto</c:v>
                </c:pt>
                <c:pt idx="18">
                  <c:v>Traumatología Adulto</c:v>
                </c:pt>
                <c:pt idx="19">
                  <c:v>Medicina Interna</c:v>
                </c:pt>
                <c:pt idx="20">
                  <c:v>Oftalmología</c:v>
                </c:pt>
              </c:strCache>
            </c:strRef>
          </c:cat>
          <c:val>
            <c:numRef>
              <c:f>'Medicos Especialistas'!$E$53:$E$73</c:f>
              <c:numCache>
                <c:formatCode>0.0%</c:formatCode>
                <c:ptCount val="21"/>
                <c:pt idx="0">
                  <c:v>0.00131585243313077</c:v>
                </c:pt>
                <c:pt idx="1">
                  <c:v>0.00210536389300923</c:v>
                </c:pt>
                <c:pt idx="2">
                  <c:v>0.0092109670319154</c:v>
                </c:pt>
                <c:pt idx="3">
                  <c:v>0.0168189865543806</c:v>
                </c:pt>
                <c:pt idx="4">
                  <c:v>0.0198095602660414</c:v>
                </c:pt>
                <c:pt idx="5">
                  <c:v>0.0201445045217474</c:v>
                </c:pt>
                <c:pt idx="6">
                  <c:v>0.0206229963156132</c:v>
                </c:pt>
                <c:pt idx="7">
                  <c:v>0.0242116847696062</c:v>
                </c:pt>
                <c:pt idx="8">
                  <c:v>0.0244509306665391</c:v>
                </c:pt>
                <c:pt idx="9">
                  <c:v>0.0281113928896119</c:v>
                </c:pt>
                <c:pt idx="10">
                  <c:v>0.0325135173931767</c:v>
                </c:pt>
                <c:pt idx="11">
                  <c:v>0.0448346810852194</c:v>
                </c:pt>
                <c:pt idx="12">
                  <c:v>0.0472032154648548</c:v>
                </c:pt>
                <c:pt idx="13">
                  <c:v>0.0544284415522274</c:v>
                </c:pt>
                <c:pt idx="14">
                  <c:v>0.059069811952725</c:v>
                </c:pt>
                <c:pt idx="15">
                  <c:v>0.061821139767453</c:v>
                </c:pt>
                <c:pt idx="16">
                  <c:v>0.0648834872481937</c:v>
                </c:pt>
                <c:pt idx="17">
                  <c:v>0.088688453993014</c:v>
                </c:pt>
                <c:pt idx="18">
                  <c:v>0.100435427532418</c:v>
                </c:pt>
                <c:pt idx="19">
                  <c:v>0.115125125604096</c:v>
                </c:pt>
                <c:pt idx="20">
                  <c:v>0.164194459065027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73C-4AED-9BF5-0DD61747B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50"/>
        <c:axId val="1942247424"/>
        <c:axId val="1605227200"/>
      </c:barChart>
      <c:catAx>
        <c:axId val="1942247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5227200"/>
        <c:crosses val="autoZero"/>
        <c:auto val="1"/>
        <c:lblAlgn val="ctr"/>
        <c:lblOffset val="100"/>
        <c:noMultiLvlLbl val="0"/>
      </c:catAx>
      <c:valAx>
        <c:axId val="160522720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94224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2C-49D9-8D4D-9D652BA81D6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A2C-49D9-8D4D-9D652BA81D6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A2C-49D9-8D4D-9D652BA81D6D}"/>
              </c:ext>
            </c:extLst>
          </c:dPt>
          <c:cat>
            <c:numRef>
              <c:f>Odontólogos!$A$14:$A$17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Odontólogos!$B$14:$B$17</c:f>
              <c:numCache>
                <c:formatCode>#,##0</c:formatCode>
                <c:ptCount val="4"/>
                <c:pt idx="0">
                  <c:v>20575.0</c:v>
                </c:pt>
                <c:pt idx="1">
                  <c:v>5146.0</c:v>
                </c:pt>
                <c:pt idx="2">
                  <c:v>8882.0</c:v>
                </c:pt>
                <c:pt idx="3">
                  <c:v>16319.0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A2C-49D9-8D4D-9D652BA81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5276560"/>
        <c:axId val="1605099792"/>
      </c:barChart>
      <c:catAx>
        <c:axId val="160527656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5099792"/>
        <c:crosses val="autoZero"/>
        <c:auto val="1"/>
        <c:lblAlgn val="ctr"/>
        <c:lblOffset val="100"/>
        <c:noMultiLvlLbl val="0"/>
      </c:catAx>
      <c:valAx>
        <c:axId val="160509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527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es-ES_trad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49929036548863"/>
          <c:y val="0.232684776384364"/>
          <c:w val="0.753100314654468"/>
          <c:h val="0.766540181908759"/>
        </c:manualLayout>
      </c:layout>
      <c:pieChart>
        <c:varyColors val="1"/>
        <c:ser>
          <c:idx val="0"/>
          <c:order val="0"/>
          <c:spPr>
            <a:solidFill>
              <a:srgbClr val="53FFA1"/>
            </a:solidFill>
            <a:ln>
              <a:noFill/>
            </a:ln>
          </c:spPr>
          <c:dPt>
            <c:idx val="0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A3B-4469-B3D9-930AB5F6D310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A3B-4469-B3D9-930AB5F6D310}"/>
              </c:ext>
            </c:extLst>
          </c:dPt>
          <c:dLbls>
            <c:dLbl>
              <c:idx val="0"/>
              <c:layout>
                <c:manualLayout>
                  <c:x val="-0.221207258273578"/>
                  <c:y val="0.2308351560221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A3B-4469-B3D9-930AB5F6D310}"/>
                </c:ext>
                <c:ext xmlns:c15="http://schemas.microsoft.com/office/drawing/2012/chart" uri="{CE6537A1-D6FC-4f65-9D91-7224C49458BB}">
                  <c15:layout>
                    <c:manualLayout>
                      <c:w val="0.252832486363911"/>
                      <c:h val="0.14583333333333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68048390425842"/>
                  <c:y val="-0.2133871834162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A3B-4469-B3D9-930AB5F6D310}"/>
                </c:ext>
                <c:ext xmlns:c15="http://schemas.microsoft.com/office/drawing/2012/chart" uri="{CE6537A1-D6FC-4f65-9D91-7224C49458BB}">
                  <c15:layout>
                    <c:manualLayout>
                      <c:w val="0.362552244597307"/>
                      <c:h val="0.17361111111111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Odontólogos!$C$57:$C$58</c:f>
              <c:strCache>
                <c:ptCount val="2"/>
                <c:pt idx="0">
                  <c:v>% Cons. Nuevas</c:v>
                </c:pt>
                <c:pt idx="1">
                  <c:v>% Cons. Repetida</c:v>
                </c:pt>
              </c:strCache>
            </c:strRef>
          </c:cat>
          <c:val>
            <c:numRef>
              <c:f>Odontólogos!$D$57:$D$58</c:f>
              <c:numCache>
                <c:formatCode>0%</c:formatCode>
                <c:ptCount val="2"/>
                <c:pt idx="0">
                  <c:v>0.21220663</c:v>
                </c:pt>
                <c:pt idx="1">
                  <c:v>0.78779337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A3B-4469-B3D9-930AB5F6D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"/>
          <c:y val="0.0277776957002471"/>
          <c:w val="0.991073903883932"/>
          <c:h val="0.182469283469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80-4BBB-ADD9-E4EC609C16D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80-4BBB-ADD9-E4EC609C16D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180-4BBB-ADD9-E4EC609C16D6}"/>
              </c:ext>
            </c:extLst>
          </c:dPt>
          <c:dLbls>
            <c:dLbl>
              <c:idx val="0"/>
              <c:spPr>
                <a:noFill/>
                <a:ln>
                  <a:solidFill>
                    <a:srgbClr val="00B05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solidFill>
                    <a:schemeClr val="accent4">
                      <a:lumMod val="75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Urgencias!$A$9:$A$12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Urgencias!$B$9:$B$12</c:f>
              <c:numCache>
                <c:formatCode>#,##0</c:formatCode>
                <c:ptCount val="4"/>
                <c:pt idx="0">
                  <c:v>44179.0</c:v>
                </c:pt>
                <c:pt idx="1">
                  <c:v>25823.0</c:v>
                </c:pt>
                <c:pt idx="2">
                  <c:v>28848.0</c:v>
                </c:pt>
                <c:pt idx="3">
                  <c:v>38224.0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80-4BBB-ADD9-E4EC609C1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4545104"/>
        <c:axId val="1604832928"/>
      </c:barChart>
      <c:catAx>
        <c:axId val="160454510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4832928"/>
        <c:crosses val="autoZero"/>
        <c:auto val="1"/>
        <c:lblAlgn val="ctr"/>
        <c:lblOffset val="100"/>
        <c:noMultiLvlLbl val="0"/>
      </c:catAx>
      <c:valAx>
        <c:axId val="160483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4545104"/>
        <c:crosses val="autoZero"/>
        <c:crossBetween val="between"/>
        <c:majorUnit val="2000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0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2019</a:t>
            </a:r>
          </a:p>
        </c:rich>
      </c:tx>
      <c:layout>
        <c:manualLayout>
          <c:xMode val="edge"/>
          <c:yMode val="edge"/>
          <c:x val="0.393952142374524"/>
          <c:y val="0.870370370370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0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133615598685261"/>
          <c:y val="0.157913750364538"/>
          <c:w val="0.737531093058327"/>
          <c:h val="0.717042505103529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797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23-4A9C-B493-FC7674B20363}"/>
              </c:ext>
            </c:extLst>
          </c:dPt>
          <c:dPt>
            <c:idx val="1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23-4A9C-B493-FC7674B20363}"/>
              </c:ext>
            </c:extLst>
          </c:dPt>
          <c:dLbls>
            <c:dLbl>
              <c:idx val="0"/>
              <c:layout>
                <c:manualLayout>
                  <c:x val="-0.196188667841023"/>
                  <c:y val="0.07176071741032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F23-4A9C-B493-FC7674B2036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43810072313623"/>
                  <c:y val="-0.114282225138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F23-4A9C-B493-FC7674B2036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Urgencias!$A$39:$A$40</c:f>
              <c:strCache>
                <c:ptCount val="2"/>
                <c:pt idx="0">
                  <c:v>C1/C2/C3</c:v>
                </c:pt>
                <c:pt idx="1">
                  <c:v>C4/C5</c:v>
                </c:pt>
              </c:strCache>
            </c:strRef>
          </c:cat>
          <c:val>
            <c:numRef>
              <c:f>Urgencias!$C$39:$C$40</c:f>
              <c:numCache>
                <c:formatCode>0%</c:formatCode>
                <c:ptCount val="2"/>
                <c:pt idx="0">
                  <c:v>0.463333937635968</c:v>
                </c:pt>
                <c:pt idx="1">
                  <c:v>0.536666062364032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F23-4A9C-B493-FC7674B20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8254176799798"/>
          <c:y val="0.0374121463983669"/>
          <c:w val="0.684443609546928"/>
          <c:h val="0.1061063721201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9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es-ES_tradn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2022</a:t>
            </a:r>
          </a:p>
        </c:rich>
      </c:tx>
      <c:layout>
        <c:manualLayout>
          <c:xMode val="edge"/>
          <c:yMode val="edge"/>
          <c:x val="0.393952142374524"/>
          <c:y val="0.870370370370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133615598685261"/>
          <c:y val="0.157913750364538"/>
          <c:w val="0.737531093058327"/>
          <c:h val="0.717042505103529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797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B7E-47B0-8632-6193941AC661}"/>
              </c:ext>
            </c:extLst>
          </c:dPt>
          <c:dPt>
            <c:idx val="1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B7E-47B0-8632-6193941AC661}"/>
              </c:ext>
            </c:extLst>
          </c:dPt>
          <c:dLbls>
            <c:dLbl>
              <c:idx val="0"/>
              <c:layout>
                <c:manualLayout>
                  <c:x val="-0.209879174831289"/>
                  <c:y val="-0.0887623942840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B7E-47B0-8632-6193941AC66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24167170979762"/>
                  <c:y val="0.07864829396325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B7E-47B0-8632-6193941AC66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Urgencias!$A$34:$A$35</c:f>
              <c:strCache>
                <c:ptCount val="2"/>
                <c:pt idx="0">
                  <c:v>C1/C2/C3</c:v>
                </c:pt>
                <c:pt idx="1">
                  <c:v>C4/C5</c:v>
                </c:pt>
              </c:strCache>
            </c:strRef>
          </c:cat>
          <c:val>
            <c:numRef>
              <c:f>Urgencias!$C$34:$C$35</c:f>
              <c:numCache>
                <c:formatCode>0%</c:formatCode>
                <c:ptCount val="2"/>
                <c:pt idx="0">
                  <c:v>0.615638334075024</c:v>
                </c:pt>
                <c:pt idx="1">
                  <c:v>0.384361665924976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B7E-47B0-8632-6193941AC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7778007749549"/>
          <c:y val="0.0327825167687372"/>
          <c:w val="0.684443609546928"/>
          <c:h val="0.1061063721201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91386852797988"/>
          <c:y val="0.129441528142316"/>
          <c:w val="0.976505453181594"/>
          <c:h val="0.866533610382036"/>
        </c:manualLayout>
      </c:layout>
      <c:pieChart>
        <c:varyColors val="1"/>
        <c:ser>
          <c:idx val="1"/>
          <c:order val="0"/>
          <c:tx>
            <c:strRef>
              <c:f>'Cirugias '!$B$77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3FFA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E3-43C4-B6FD-518DD9D48769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E3-43C4-B6FD-518DD9D48769}"/>
              </c:ext>
            </c:extLst>
          </c:dPt>
          <c:dLbls>
            <c:dLbl>
              <c:idx val="0"/>
              <c:layout>
                <c:manualLayout>
                  <c:x val="-0.159721591756369"/>
                  <c:y val="0.1556000291630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0E3-43C4-B6FD-518DD9D48769}"/>
                </c:ext>
                <c:ext xmlns:c15="http://schemas.microsoft.com/office/drawing/2012/chart" uri="{CE6537A1-D6FC-4f65-9D91-7224C49458BB}">
                  <c15:layout>
                    <c:manualLayout>
                      <c:w val="0.220530040459818"/>
                      <c:h val="0.2399537037037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37720636232591"/>
                  <c:y val="-0.1792793088363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0E3-43C4-B6FD-518DD9D48769}"/>
                </c:ext>
                <c:ext xmlns:c15="http://schemas.microsoft.com/office/drawing/2012/chart" uri="{CE6537A1-D6FC-4f65-9D91-7224C49458BB}">
                  <c15:layout>
                    <c:manualLayout>
                      <c:w val="0.236181569236242"/>
                      <c:h val="0.2399537037037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'!$B$78:$B$79</c:f>
              <c:numCache>
                <c:formatCode>0%</c:formatCode>
                <c:ptCount val="2"/>
                <c:pt idx="0">
                  <c:v>0.310891089108911</c:v>
                </c:pt>
                <c:pt idx="1">
                  <c:v>0.689108910891089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0E3-43C4-B6FD-518DD9D48769}"/>
            </c:ext>
          </c:extLst>
        </c:ser>
        <c:ser>
          <c:idx val="0"/>
          <c:order val="1"/>
          <c:tx>
            <c:strRef>
              <c:f>'Cirugias '!$B$77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0E3-43C4-B6FD-518DD9D48769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0E3-43C4-B6FD-518DD9D48769}"/>
              </c:ext>
            </c:extLst>
          </c:dPt>
          <c:dLbls>
            <c:dLbl>
              <c:idx val="0"/>
              <c:layout>
                <c:manualLayout>
                  <c:x val="-0.192289711851658"/>
                  <c:y val="0.178524351122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0E3-43C4-B6FD-518DD9D4876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0945849407645"/>
                  <c:y val="-0.170699183435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70E3-43C4-B6FD-518DD9D4876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'!$B$78:$B$79</c:f>
              <c:numCache>
                <c:formatCode>0%</c:formatCode>
                <c:ptCount val="2"/>
                <c:pt idx="0">
                  <c:v>0.310891089108911</c:v>
                </c:pt>
                <c:pt idx="1">
                  <c:v>0.689108910891089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0E3-43C4-B6FD-518DD9D48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694440667355"/>
          <c:y val="0.541478565179353"/>
          <c:w val="0.512176766147674"/>
          <c:h val="0.454496573344999"/>
        </c:manualLayout>
      </c:layout>
      <c:pieChart>
        <c:varyColors val="1"/>
        <c:ser>
          <c:idx val="1"/>
          <c:order val="0"/>
          <c:tx>
            <c:strRef>
              <c:f>'Cirugias '!$C$77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rgbClr val="53FFA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20-4DD3-8016-B2BE48D2EE1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20-4DD3-8016-B2BE48D2EE13}"/>
              </c:ext>
            </c:extLst>
          </c:dPt>
          <c:dLbls>
            <c:dLbl>
              <c:idx val="0"/>
              <c:layout>
                <c:manualLayout>
                  <c:x val="-0.229555755387556"/>
                  <c:y val="0.005417942548848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D20-4DD3-8016-B2BE48D2EE13}"/>
                </c:ext>
                <c:ext xmlns:c15="http://schemas.microsoft.com/office/drawing/2012/chart" uri="{CE6537A1-D6FC-4f65-9D91-7224C49458BB}">
                  <c15:layout>
                    <c:manualLayout>
                      <c:w val="0.310421987399082"/>
                      <c:h val="0.12847222222222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13904226611132"/>
                  <c:y val="-0.003390930300379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D20-4DD3-8016-B2BE48D2EE13}"/>
                </c:ext>
                <c:ext xmlns:c15="http://schemas.microsoft.com/office/drawing/2012/chart" uri="{CE6537A1-D6FC-4f65-9D91-7224C49458BB}">
                  <c15:layout>
                    <c:manualLayout>
                      <c:w val="0.279118929846233"/>
                      <c:h val="0.12384259259259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'!$C$78:$C$79</c:f>
              <c:numCache>
                <c:formatCode>0%</c:formatCode>
                <c:ptCount val="2"/>
                <c:pt idx="0">
                  <c:v>0.482394366197183</c:v>
                </c:pt>
                <c:pt idx="1">
                  <c:v>0.517605633802817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D20-4DD3-8016-B2BE48D2EE13}"/>
            </c:ext>
          </c:extLst>
        </c:ser>
        <c:ser>
          <c:idx val="0"/>
          <c:order val="1"/>
          <c:tx>
            <c:strRef>
              <c:f>'Cirugias '!$B$77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3FFA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D20-4DD3-8016-B2BE48D2EE1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D20-4DD3-8016-B2BE48D2EE13}"/>
              </c:ext>
            </c:extLst>
          </c:dPt>
          <c:dLbls>
            <c:dLbl>
              <c:idx val="0"/>
              <c:layout>
                <c:manualLayout>
                  <c:x val="-0.192289711851658"/>
                  <c:y val="0.178524351122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D20-4DD3-8016-B2BE48D2EE1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0945849407645"/>
                  <c:y val="-0.170699183435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7D20-4DD3-8016-B2BE48D2EE1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'!$B$78:$B$79</c:f>
              <c:numCache>
                <c:formatCode>0%</c:formatCode>
                <c:ptCount val="2"/>
                <c:pt idx="0">
                  <c:v>0.310891089108911</c:v>
                </c:pt>
                <c:pt idx="1">
                  <c:v>0.689108910891089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D20-4DD3-8016-B2BE48D2E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608559373314"/>
          <c:y val="0.44888597258676"/>
          <c:w val="0.616520291323836"/>
          <c:h val="0.547089165937591"/>
        </c:manualLayout>
      </c:layout>
      <c:pieChart>
        <c:varyColors val="1"/>
        <c:ser>
          <c:idx val="1"/>
          <c:order val="0"/>
          <c:tx>
            <c:strRef>
              <c:f>'Cirugias '!$D$77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3FFA1"/>
            </a:solidFill>
          </c:spPr>
          <c:dPt>
            <c:idx val="1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98-4F19-B071-F5F6885E7CFE}"/>
              </c:ext>
            </c:extLst>
          </c:dPt>
          <c:dLbls>
            <c:dLbl>
              <c:idx val="0"/>
              <c:layout>
                <c:manualLayout>
                  <c:x val="-0.189587666431004"/>
                  <c:y val="-0.135123942840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D98-4F19-B071-F5F6885E7CFE}"/>
                </c:ext>
                <c:ext xmlns:c15="http://schemas.microsoft.com/office/drawing/2012/chart" uri="{CE6537A1-D6FC-4f65-9D91-7224C49458BB}">
                  <c15:layout>
                    <c:manualLayout>
                      <c:w val="0.230964392977434"/>
                      <c:h val="0.2399537037037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28455218757844"/>
                  <c:y val="0.207509477981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D98-4F19-B071-F5F6885E7CFE}"/>
                </c:ext>
                <c:ext xmlns:c15="http://schemas.microsoft.com/office/drawing/2012/chart" uri="{CE6537A1-D6FC-4f65-9D91-7224C49458BB}">
                  <c15:layout>
                    <c:manualLayout>
                      <c:w val="0.24139874549505"/>
                      <c:h val="0.2399537037037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'!$D$78:$D$79</c:f>
              <c:numCache>
                <c:formatCode>0%</c:formatCode>
                <c:ptCount val="2"/>
                <c:pt idx="0">
                  <c:v>0.755102040816326</c:v>
                </c:pt>
                <c:pt idx="1">
                  <c:v>0.244897959183673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D98-4F19-B071-F5F6885E7CFE}"/>
            </c:ext>
          </c:extLst>
        </c:ser>
        <c:ser>
          <c:idx val="0"/>
          <c:order val="1"/>
          <c:tx>
            <c:strRef>
              <c:f>'Cirugias '!$B$77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3FFA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98-4F19-B071-F5F6885E7CFE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D98-4F19-B071-F5F6885E7CFE}"/>
              </c:ext>
            </c:extLst>
          </c:dPt>
          <c:dLbls>
            <c:dLbl>
              <c:idx val="0"/>
              <c:layout>
                <c:manualLayout>
                  <c:x val="-0.192289711851658"/>
                  <c:y val="0.178524351122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D98-4F19-B071-F5F6885E7CF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0945849407645"/>
                  <c:y val="-0.170699183435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D98-4F19-B071-F5F6885E7CF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'!$B$78:$B$79</c:f>
              <c:numCache>
                <c:formatCode>0%</c:formatCode>
                <c:ptCount val="2"/>
                <c:pt idx="0">
                  <c:v>0.310891089108911</c:v>
                </c:pt>
                <c:pt idx="1">
                  <c:v>0.689108910891089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D98-4F19-B071-F5F6885E7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78306816795363"/>
          <c:y val="0.268330417031204"/>
          <c:w val="0.819990165417351"/>
          <c:h val="0.727644721493147"/>
        </c:manualLayout>
      </c:layout>
      <c:pieChart>
        <c:varyColors val="1"/>
        <c:ser>
          <c:idx val="1"/>
          <c:order val="0"/>
          <c:tx>
            <c:strRef>
              <c:f>'Cirugias '!$E$77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53FFA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EA-49EC-890B-873DDC235BE2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EA-49EC-890B-873DDC235BE2}"/>
              </c:ext>
            </c:extLst>
          </c:dPt>
          <c:dLbls>
            <c:dLbl>
              <c:idx val="0"/>
              <c:layout>
                <c:manualLayout>
                  <c:x val="-0.149279434014428"/>
                  <c:y val="-0.216146835812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FEA-49EC-890B-873DDC235BE2}"/>
                </c:ext>
                <c:ext xmlns:c15="http://schemas.microsoft.com/office/drawing/2012/chart" uri="{CE6537A1-D6FC-4f65-9D91-7224C49458BB}">
                  <c15:layout>
                    <c:manualLayout>
                      <c:w val="0.220530040459818"/>
                      <c:h val="0.2399537037037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22710573655232"/>
                  <c:y val="0.2422360746573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FEA-49EC-890B-873DDC235BE2}"/>
                </c:ext>
                <c:ext xmlns:c15="http://schemas.microsoft.com/office/drawing/2012/chart" uri="{CE6537A1-D6FC-4f65-9D91-7224C49458BB}">
                  <c15:layout>
                    <c:manualLayout>
                      <c:w val="0.230964392977434"/>
                      <c:h val="0.2399537037037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'!$E$78:$E$79</c:f>
              <c:numCache>
                <c:formatCode>0%</c:formatCode>
                <c:ptCount val="2"/>
                <c:pt idx="0">
                  <c:v>0.80859375</c:v>
                </c:pt>
                <c:pt idx="1">
                  <c:v>0.19140625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FEA-49EC-890B-873DDC235BE2}"/>
            </c:ext>
          </c:extLst>
        </c:ser>
        <c:ser>
          <c:idx val="0"/>
          <c:order val="1"/>
          <c:tx>
            <c:strRef>
              <c:f>'Cirugias '!$B$77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3FFA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3FEA-49EC-890B-873DDC235BE2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3FEA-49EC-890B-873DDC235BE2}"/>
              </c:ext>
            </c:extLst>
          </c:dPt>
          <c:dLbls>
            <c:dLbl>
              <c:idx val="0"/>
              <c:layout>
                <c:manualLayout>
                  <c:x val="-0.192289711851658"/>
                  <c:y val="0.178524351122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FEA-49EC-890B-873DDC235BE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0945849407645"/>
                  <c:y val="-0.170699183435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FEA-49EC-890B-873DDC235BE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'Cirugias '!$A$78:$A$79</c:f>
              <c:strCache>
                <c:ptCount val="2"/>
                <c:pt idx="0">
                  <c:v>Cirugías Mayores Ambulatorias</c:v>
                </c:pt>
                <c:pt idx="1">
                  <c:v>Cirugías Mayores No Ambulatorias</c:v>
                </c:pt>
              </c:strCache>
            </c:strRef>
          </c:cat>
          <c:val>
            <c:numRef>
              <c:f>'Cirugias '!$B$78:$B$79</c:f>
              <c:numCache>
                <c:formatCode>0%</c:formatCode>
                <c:ptCount val="2"/>
                <c:pt idx="0">
                  <c:v>0.310891089108911</c:v>
                </c:pt>
                <c:pt idx="1">
                  <c:v>0.689108910891089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FEA-49EC-890B-873DDC235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197317401126"/>
          <c:y val="0.00350062224175211"/>
          <c:w val="0.430201959396169"/>
          <c:h val="0.996499377758248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A45-49F3-A653-F64FB6E188E3}"/>
              </c:ext>
            </c:extLst>
          </c:dPt>
          <c:dPt>
            <c:idx val="1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A45-49F3-A653-F64FB6E188E3}"/>
              </c:ext>
            </c:extLst>
          </c:dPt>
          <c:dPt>
            <c:idx val="2"/>
            <c:bubble3D val="0"/>
            <c:spPr>
              <a:solidFill>
                <a:srgbClr val="CE52C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A45-49F3-A653-F64FB6E188E3}"/>
              </c:ext>
            </c:extLst>
          </c:dPt>
          <c:dPt>
            <c:idx val="3"/>
            <c:bubble3D val="0"/>
            <c:spPr>
              <a:solidFill>
                <a:srgbClr val="FF4B4B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A45-49F3-A653-F64FB6E188E3}"/>
              </c:ext>
            </c:extLst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A45-49F3-A653-F64FB6E188E3}"/>
              </c:ext>
            </c:extLst>
          </c:dPt>
          <c:dPt>
            <c:idx val="5"/>
            <c:bubble3D val="0"/>
            <c:spPr>
              <a:solidFill>
                <a:srgbClr val="C4E11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A45-49F3-A653-F64FB6E188E3}"/>
              </c:ext>
            </c:extLst>
          </c:dPt>
          <c:dLbls>
            <c:dLbl>
              <c:idx val="0"/>
              <c:layout>
                <c:manualLayout>
                  <c:x val="-0.05487757338483"/>
                  <c:y val="0.1770832332960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A45-49F3-A653-F64FB6E188E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4720832612419"/>
                  <c:y val="-0.218184684350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A45-49F3-A653-F64FB6E188E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759660137806731"/>
                  <c:y val="-0.2200030403530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A45-49F3-A653-F64FB6E188E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8035874365094"/>
                  <c:y val="-0.0430617526628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A45-49F3-A653-F64FB6E188E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452099737532807"/>
                  <c:y val="0.01712160979877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A45-49F3-A653-F64FB6E188E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'Cirugias '!$A$91:$A$96</c:f>
              <c:strCache>
                <c:ptCount val="6"/>
                <c:pt idx="0">
                  <c:v>Cirugía Adulto</c:v>
                </c:pt>
                <c:pt idx="1">
                  <c:v>Oftalmología</c:v>
                </c:pt>
                <c:pt idx="2">
                  <c:v>Ginecología Adulto</c:v>
                </c:pt>
                <c:pt idx="3">
                  <c:v>Urología Adulto</c:v>
                </c:pt>
                <c:pt idx="4">
                  <c:v>Traumatología Adulto</c:v>
                </c:pt>
                <c:pt idx="5">
                  <c:v>Otras</c:v>
                </c:pt>
              </c:strCache>
            </c:strRef>
          </c:cat>
          <c:val>
            <c:numRef>
              <c:f>'Cirugias '!$C$91:$C$96</c:f>
              <c:numCache>
                <c:formatCode>0%</c:formatCode>
                <c:ptCount val="6"/>
                <c:pt idx="0">
                  <c:v>0.414838709677419</c:v>
                </c:pt>
                <c:pt idx="1">
                  <c:v>0.225161290322581</c:v>
                </c:pt>
                <c:pt idx="2">
                  <c:v>0.205806451612903</c:v>
                </c:pt>
                <c:pt idx="3">
                  <c:v>0.087741935483871</c:v>
                </c:pt>
                <c:pt idx="4">
                  <c:v>0.0509677419354839</c:v>
                </c:pt>
                <c:pt idx="5">
                  <c:v>0.0154838709677419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A45-49F3-A653-F64FB6E18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6351302908555"/>
          <c:y val="0.0960637212015165"/>
          <c:w val="0.336129080731276"/>
          <c:h val="0.8761585010207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"/>
          <c:y val="0.190824219889181"/>
          <c:w val="1.0"/>
          <c:h val="0.803953047535725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F7-471F-9C3A-F91BAF870E0B}"/>
              </c:ext>
            </c:extLst>
          </c:dPt>
          <c:dPt>
            <c:idx val="1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F7-471F-9C3A-F91BAF870E0B}"/>
              </c:ext>
            </c:extLst>
          </c:dPt>
          <c:dLbls>
            <c:dLbl>
              <c:idx val="0"/>
              <c:layout>
                <c:manualLayout>
                  <c:x val="-0.178516045132774"/>
                  <c:y val="0.2583125546806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0F7-471F-9C3A-F91BAF870E0B}"/>
                </c:ext>
                <c:ext xmlns:c15="http://schemas.microsoft.com/office/drawing/2012/chart" uri="{CE6537A1-D6FC-4f65-9D91-7224C49458BB}">
                  <c15:layout>
                    <c:manualLayout>
                      <c:w val="0.251937966921253"/>
                      <c:h val="0.2187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20930224122202"/>
                  <c:y val="-0.1805555555555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0F7-471F-9C3A-F91BAF870E0B}"/>
                </c:ext>
                <c:ext xmlns:c15="http://schemas.microsoft.com/office/drawing/2012/chart" uri="{CE6537A1-D6FC-4f65-9D91-7224C49458BB}">
                  <c15:layout>
                    <c:manualLayout>
                      <c:w val="0.264894776648632"/>
                      <c:h val="0.218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Egresos!$B$41:$B$42</c:f>
              <c:numCache>
                <c:formatCode>0%</c:formatCode>
                <c:ptCount val="2"/>
                <c:pt idx="0">
                  <c:v>0.189025807951639</c:v>
                </c:pt>
                <c:pt idx="1">
                  <c:v>0.810974192048361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0F7-471F-9C3A-F91BAF870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757463031717"/>
          <c:y val="0.440824219889181"/>
          <c:w val="0.68903656654291"/>
          <c:h val="0.553953047535725"/>
        </c:manualLayout>
      </c:layout>
      <c:pieChart>
        <c:varyColors val="1"/>
        <c:ser>
          <c:idx val="1"/>
          <c:order val="0"/>
          <c:spPr>
            <a:solidFill>
              <a:srgbClr val="53FFA1"/>
            </a:solidFill>
          </c:spPr>
          <c:dPt>
            <c:idx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67-4106-8557-76F3FECE0E02}"/>
              </c:ext>
            </c:extLst>
          </c:dPt>
          <c:dLbls>
            <c:dLbl>
              <c:idx val="0"/>
              <c:layout>
                <c:manualLayout>
                  <c:x val="-0.172757463031717"/>
                  <c:y val="-0.01363517060367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267-4106-8557-76F3FECE0E02}"/>
                </c:ext>
                <c:ext xmlns:c15="http://schemas.microsoft.com/office/drawing/2012/chart" uri="{CE6537A1-D6FC-4f65-9D91-7224C49458BB}">
                  <c15:layout>
                    <c:manualLayout>
                      <c:w val="0.238981157193875"/>
                      <c:h val="0.11458333333333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Egresos!$C$41:$C$42</c:f>
              <c:numCache>
                <c:formatCode>0%</c:formatCode>
                <c:ptCount val="2"/>
                <c:pt idx="0">
                  <c:v>0.533208955223881</c:v>
                </c:pt>
                <c:pt idx="1">
                  <c:v>0.466791044776119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67-4106-8557-76F3FECE0E02}"/>
            </c:ext>
          </c:extLst>
        </c:ser>
        <c:ser>
          <c:idx val="0"/>
          <c:order val="1"/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267-4106-8557-76F3FECE0E02}"/>
              </c:ext>
            </c:extLst>
          </c:dPt>
          <c:val>
            <c:numRef>
              <c:f>Egresos!$B$40:$B$41</c:f>
              <c:numCache>
                <c:formatCode>0%</c:formatCode>
                <c:ptCount val="2"/>
                <c:pt idx="1">
                  <c:v>0.189025807951639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267-4106-8557-76F3FECE0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723134627488"/>
          <c:y val="0.385268664333625"/>
          <c:w val="0.758139551755597"/>
          <c:h val="0.60950860309128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1E-4758-9E55-57A2EE5E13DF}"/>
              </c:ext>
            </c:extLst>
          </c:dPt>
          <c:dPt>
            <c:idx val="1"/>
            <c:bubble3D val="0"/>
            <c:spPr>
              <a:solidFill>
                <a:srgbClr val="53FFA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1E-4758-9E55-57A2EE5E13DF}"/>
              </c:ext>
            </c:extLst>
          </c:dPt>
          <c:dLbls>
            <c:dLbl>
              <c:idx val="0"/>
              <c:layout>
                <c:manualLayout>
                  <c:x val="-0.149723134627488"/>
                  <c:y val="0.01467300962379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31E-4758-9E55-57A2EE5E13DF}"/>
                </c:ext>
                <c:ext xmlns:c15="http://schemas.microsoft.com/office/drawing/2012/chart" uri="{CE6537A1-D6FC-4f65-9D91-7224C49458BB}">
                  <c15:layout>
                    <c:manualLayout>
                      <c:w val="0.319601306608676"/>
                      <c:h val="0.11458333333333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Egresos!$D$41:$D$42</c:f>
              <c:numCache>
                <c:formatCode>0%</c:formatCode>
                <c:ptCount val="2"/>
                <c:pt idx="0">
                  <c:v>0.554923569143263</c:v>
                </c:pt>
                <c:pt idx="1">
                  <c:v>0.445076430856737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31E-4758-9E55-57A2EE5E13DF}"/>
            </c:ext>
          </c:extLst>
        </c:ser>
        <c:ser>
          <c:idx val="0"/>
          <c:order val="1"/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331E-4758-9E55-57A2EE5E13DF}"/>
              </c:ext>
            </c:extLst>
          </c:dPt>
          <c:val>
            <c:numRef>
              <c:f>Egresos!$B$40:$B$41</c:f>
              <c:numCache>
                <c:formatCode>0%</c:formatCode>
                <c:ptCount val="2"/>
                <c:pt idx="1">
                  <c:v>0.189025807951639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31E-4758-9E55-57A2EE5E1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205970425373"/>
          <c:y val="0.366750145815106"/>
          <c:w val="0.781173880159826"/>
          <c:h val="0.628027121609799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8FF-4674-8A97-AFC57E60B265}"/>
              </c:ext>
            </c:extLst>
          </c:dPt>
          <c:dPt>
            <c:idx val="1"/>
            <c:bubble3D val="0"/>
            <c:spPr>
              <a:solidFill>
                <a:srgbClr val="53FFA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8FF-4674-8A97-AFC57E60B265}"/>
              </c:ext>
            </c:extLst>
          </c:dPt>
          <c:dLbls>
            <c:dLbl>
              <c:idx val="0"/>
              <c:layout>
                <c:manualLayout>
                  <c:x val="-0.138205970425373"/>
                  <c:y val="0.1695465150189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8FF-4674-8A97-AFC57E60B265}"/>
                </c:ext>
                <c:ext xmlns:c15="http://schemas.microsoft.com/office/drawing/2012/chart" uri="{CE6537A1-D6FC-4f65-9D91-7224C49458BB}">
                  <c15:layout>
                    <c:manualLayout>
                      <c:w val="0.319601306608676"/>
                      <c:h val="0.11458333333333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01550373537003"/>
                  <c:y val="-0.2118055555555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8FF-4674-8A97-AFC57E60B265}"/>
                </c:ext>
                <c:ext xmlns:c15="http://schemas.microsoft.com/office/drawing/2012/chart" uri="{CE6537A1-D6FC-4f65-9D91-7224C49458BB}">
                  <c15:layout>
                    <c:manualLayout>
                      <c:w val="0.319601306608676"/>
                      <c:h val="0.11805555555555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Egresos!$E$41:$E$42</c:f>
              <c:numCache>
                <c:formatCode>0%</c:formatCode>
                <c:ptCount val="2"/>
                <c:pt idx="0">
                  <c:v>0.241672572643515</c:v>
                </c:pt>
                <c:pt idx="1">
                  <c:v>0.758327427356485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8FF-4674-8A97-AFC57E60B265}"/>
            </c:ext>
          </c:extLst>
        </c:ser>
        <c:ser>
          <c:idx val="0"/>
          <c:order val="1"/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8FF-4674-8A97-AFC57E60B265}"/>
              </c:ext>
            </c:extLst>
          </c:dPt>
          <c:val>
            <c:numRef>
              <c:f>Egresos!$B$40:$B$41</c:f>
              <c:numCache>
                <c:formatCode>0%</c:formatCode>
                <c:ptCount val="2"/>
                <c:pt idx="1">
                  <c:v>0.189025807951639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8FF-4674-8A97-AFC57E60B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ES_tradnl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275548520552"/>
          <c:y val="0.0926803960311477"/>
          <c:w val="0.838535720439182"/>
          <c:h val="0.6911842660622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Farmacia!$C$30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37CBFF"/>
            </a:solidFill>
            <a:ln>
              <a:noFill/>
            </a:ln>
            <a:effectLst/>
          </c:spPr>
          <c:invertIfNegative val="0"/>
          <c:cat>
            <c:strRef>
              <c:f>Farmacia!$B$31:$B$32</c:f>
              <c:strCache>
                <c:ptCount val="2"/>
                <c:pt idx="0">
                  <c:v>RECETAS</c:v>
                </c:pt>
                <c:pt idx="1">
                  <c:v>PRESCRIPCIONES</c:v>
                </c:pt>
              </c:strCache>
            </c:strRef>
          </c:cat>
          <c:val>
            <c:numRef>
              <c:f>Farmacia!$C$31:$C$32</c:f>
              <c:numCache>
                <c:formatCode>General</c:formatCode>
                <c:ptCount val="2"/>
                <c:pt idx="0">
                  <c:v>56335.0</c:v>
                </c:pt>
                <c:pt idx="1">
                  <c:v>105857.0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FB-4F7F-9577-E6CB6717AF31}"/>
            </c:ext>
          </c:extLst>
        </c:ser>
        <c:ser>
          <c:idx val="1"/>
          <c:order val="1"/>
          <c:tx>
            <c:strRef>
              <c:f>Farmacia!$D$30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56F0DE"/>
            </a:solidFill>
            <a:ln>
              <a:noFill/>
            </a:ln>
            <a:effectLst/>
          </c:spPr>
          <c:invertIfNegative val="0"/>
          <c:cat>
            <c:strRef>
              <c:f>Farmacia!$B$31:$B$32</c:f>
              <c:strCache>
                <c:ptCount val="2"/>
                <c:pt idx="0">
                  <c:v>RECETAS</c:v>
                </c:pt>
                <c:pt idx="1">
                  <c:v>PRESCRIPCIONES</c:v>
                </c:pt>
              </c:strCache>
            </c:strRef>
          </c:cat>
          <c:val>
            <c:numRef>
              <c:f>Farmacia!$D$31:$D$32</c:f>
              <c:numCache>
                <c:formatCode>_(* #,##0_);_(* \(#,##0\);_(* "-"_);_(@_)</c:formatCode>
                <c:ptCount val="2"/>
                <c:pt idx="0">
                  <c:v>73541.0</c:v>
                </c:pt>
                <c:pt idx="1">
                  <c:v>151593.0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FB-4F7F-9577-E6CB6717A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6280480"/>
        <c:axId val="1605789616"/>
      </c:barChart>
      <c:catAx>
        <c:axId val="160628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2400" b="1" i="0" u="none" strike="noStrike" kern="1200" baseline="0">
                <a:solidFill>
                  <a:srgbClr val="FF4F4F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5789616"/>
        <c:crosses val="autoZero"/>
        <c:auto val="1"/>
        <c:lblAlgn val="ctr"/>
        <c:lblOffset val="100"/>
        <c:noMultiLvlLbl val="0"/>
      </c:catAx>
      <c:valAx>
        <c:axId val="1605789616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606280480"/>
        <c:crosses val="autoZero"/>
        <c:crossBetween val="between"/>
        <c:majorUnit val="40000.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5505914371336"/>
          <c:y val="0.883134465396979"/>
          <c:w val="0.379581766254271"/>
          <c:h val="0.08892067219696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83574930113007"/>
          <c:y val="0.0111761833055228"/>
          <c:w val="0.458946722720837"/>
          <c:h val="0.90436001790728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2B-403F-8E77-0AED1CB33DB2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2B-403F-8E77-0AED1CB33DB2}"/>
              </c:ext>
            </c:extLst>
          </c:dPt>
          <c:cat>
            <c:strRef>
              <c:f>Laboratorio!$B$19:$C$19</c:f>
              <c:strCache>
                <c:ptCount val="2"/>
                <c:pt idx="0">
                  <c:v>Otros Exámenes</c:v>
                </c:pt>
                <c:pt idx="1">
                  <c:v>PCR</c:v>
                </c:pt>
              </c:strCache>
            </c:strRef>
          </c:cat>
          <c:val>
            <c:numRef>
              <c:f>Laboratorio!$B$23:$C$23</c:f>
              <c:numCache>
                <c:formatCode>#,##0</c:formatCode>
                <c:ptCount val="2"/>
                <c:pt idx="0">
                  <c:v>711581.0</c:v>
                </c:pt>
                <c:pt idx="1">
                  <c:v>74409.0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2B-403F-8E77-0AED1CB33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6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A4-4BFE-B37E-64A0AC851B45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A4-4BFE-B37E-64A0AC851B4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EA4-4BFE-B37E-64A0AC851B45}"/>
              </c:ext>
            </c:extLst>
          </c:dPt>
          <c:cat>
            <c:numRef>
              <c:f>Laboratorio!$A$20:$A$23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Laboratorio!$B$20:$B$23</c:f>
              <c:numCache>
                <c:formatCode>#,##0</c:formatCode>
                <c:ptCount val="4"/>
                <c:pt idx="0">
                  <c:v>546149.0</c:v>
                </c:pt>
                <c:pt idx="1">
                  <c:v>372140.0</c:v>
                </c:pt>
                <c:pt idx="2">
                  <c:v>639807.0</c:v>
                </c:pt>
                <c:pt idx="3">
                  <c:v>711581.0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EA4-4BFE-B37E-64A0AC851B45}"/>
            </c:ext>
          </c:extLst>
        </c:ser>
        <c:ser>
          <c:idx val="1"/>
          <c:order val="1"/>
          <c:spPr>
            <a:solidFill>
              <a:srgbClr val="85DFFF"/>
            </a:solidFill>
            <a:ln>
              <a:solidFill>
                <a:srgbClr val="85DFFF"/>
              </a:solidFill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EA4-4BFE-B37E-64A0AC851B45}"/>
              </c:ext>
            </c:extLst>
          </c:dPt>
          <c:cat>
            <c:numRef>
              <c:f>Laboratorio!$A$20:$A$23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Laboratorio!$C$20:$C$23</c:f>
              <c:numCache>
                <c:formatCode>#,##0</c:formatCode>
                <c:ptCount val="4"/>
                <c:pt idx="0">
                  <c:v>0.0</c:v>
                </c:pt>
                <c:pt idx="1">
                  <c:v>0.0</c:v>
                </c:pt>
                <c:pt idx="2">
                  <c:v>52914.0</c:v>
                </c:pt>
                <c:pt idx="3">
                  <c:v>74409.0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EA4-4BFE-B37E-64A0AC851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6303488"/>
        <c:axId val="2026289712"/>
      </c:barChart>
      <c:catAx>
        <c:axId val="20263034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026289712"/>
        <c:crosses val="autoZero"/>
        <c:auto val="1"/>
        <c:lblAlgn val="ctr"/>
        <c:lblOffset val="100"/>
        <c:noMultiLvlLbl val="0"/>
      </c:catAx>
      <c:valAx>
        <c:axId val="202628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026303488"/>
        <c:crosses val="autoZero"/>
        <c:crossBetween val="between"/>
        <c:majorUnit val="20000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800" b="1" i="0" u="none" strike="noStrike" baseline="0" dirty="0">
                <a:effectLst/>
              </a:rPr>
              <a:t>Exámenes PCR Mensuales / Abr 2020 a Dic 2022</a:t>
            </a:r>
            <a:endParaRPr lang="es-CL" sz="18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22F7-49F2-970F-6A9BEEB124EB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2F7-49F2-970F-6A9BEEB124EB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2F7-49F2-970F-6A9BEEB124EB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22F7-49F2-970F-6A9BEEB124EB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22F7-49F2-970F-6A9BEEB124EB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22F7-49F2-970F-6A9BEEB124EB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2F7-49F2-970F-6A9BEEB124EB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22F7-49F2-970F-6A9BEEB124EB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22F7-49F2-970F-6A9BEEB124EB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2F7-49F2-970F-6A9BEEB124EB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2F7-49F2-970F-6A9BEEB124EB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2F7-49F2-970F-6A9BEEB124EB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2F7-49F2-970F-6A9BEEB124EB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2F7-49F2-970F-6A9BEEB124EB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2F7-49F2-970F-6A9BEEB124EB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2F7-49F2-970F-6A9BEEB124EB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2F7-49F2-970F-6A9BEEB124EB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22F7-49F2-970F-6A9BEEB124EB}"/>
              </c:ext>
            </c:extLst>
          </c:dPt>
          <c:dPt>
            <c:idx val="19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2F7-49F2-970F-6A9BEEB124EB}"/>
              </c:ext>
            </c:extLst>
          </c:dPt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rgbClr val="00C2A5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22F7-49F2-970F-6A9BEEB124EB}"/>
              </c:ext>
            </c:extLst>
          </c:dPt>
          <c:dLbls>
            <c:dLbl>
              <c:idx val="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22F7-49F2-970F-6A9BEEB124E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2F7-49F2-970F-6A9BEEB124E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/>
              <c:tx>
                <c:rich>
                  <a:bodyPr/>
                  <a:lstStyle/>
                  <a:p>
                    <a:fld id="{BFF5F20B-3B4B-417D-91E1-A8AD2DFA5B54}" type="VALUE">
                      <a:rPr lang="is-IS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/>
                      <a:t>[VALOR]</a:t>
                    </a:fld>
                    <a:endParaRPr lang="es-ES_tradnl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22F7-49F2-970F-6A9BEEB124E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Laboratorio!$C$45:$W$45</c:f>
              <c:strCache>
                <c:ptCount val="21"/>
                <c:pt idx="0">
                  <c:v>Abr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Ago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Dic</c:v>
                </c:pt>
                <c:pt idx="9">
                  <c:v>Ene</c:v>
                </c:pt>
                <c:pt idx="10">
                  <c:v>Feb</c:v>
                </c:pt>
                <c:pt idx="11">
                  <c:v>Mar</c:v>
                </c:pt>
                <c:pt idx="12">
                  <c:v>Abr</c:v>
                </c:pt>
                <c:pt idx="13">
                  <c:v>May</c:v>
                </c:pt>
                <c:pt idx="14">
                  <c:v>Jun</c:v>
                </c:pt>
                <c:pt idx="15">
                  <c:v>Jul</c:v>
                </c:pt>
                <c:pt idx="16">
                  <c:v>Ago</c:v>
                </c:pt>
                <c:pt idx="17">
                  <c:v>Sep</c:v>
                </c:pt>
                <c:pt idx="18">
                  <c:v>Oct</c:v>
                </c:pt>
                <c:pt idx="19">
                  <c:v>Nov</c:v>
                </c:pt>
                <c:pt idx="20">
                  <c:v>Dic</c:v>
                </c:pt>
              </c:strCache>
            </c:strRef>
          </c:cat>
          <c:val>
            <c:numRef>
              <c:f>Laboratorio!$C$46:$W$46</c:f>
              <c:numCache>
                <c:formatCode>#,##0</c:formatCode>
                <c:ptCount val="21"/>
                <c:pt idx="0">
                  <c:v>392.0</c:v>
                </c:pt>
                <c:pt idx="1">
                  <c:v>3944.0</c:v>
                </c:pt>
                <c:pt idx="2">
                  <c:v>7401.0</c:v>
                </c:pt>
                <c:pt idx="3">
                  <c:v>7421.0</c:v>
                </c:pt>
                <c:pt idx="4">
                  <c:v>6142.0</c:v>
                </c:pt>
                <c:pt idx="5">
                  <c:v>5871.0</c:v>
                </c:pt>
                <c:pt idx="6">
                  <c:v>5779.0</c:v>
                </c:pt>
                <c:pt idx="7">
                  <c:v>9416.0</c:v>
                </c:pt>
                <c:pt idx="8">
                  <c:v>6548.0</c:v>
                </c:pt>
                <c:pt idx="9">
                  <c:v>10095.0</c:v>
                </c:pt>
                <c:pt idx="10">
                  <c:v>15688.0</c:v>
                </c:pt>
                <c:pt idx="11">
                  <c:v>9191.0</c:v>
                </c:pt>
                <c:pt idx="12">
                  <c:v>4625.0</c:v>
                </c:pt>
                <c:pt idx="13">
                  <c:v>5938.0</c:v>
                </c:pt>
                <c:pt idx="14">
                  <c:v>7030.0</c:v>
                </c:pt>
                <c:pt idx="15">
                  <c:v>4699.0</c:v>
                </c:pt>
                <c:pt idx="16">
                  <c:v>6487.0</c:v>
                </c:pt>
                <c:pt idx="17">
                  <c:v>5144.0</c:v>
                </c:pt>
                <c:pt idx="18">
                  <c:v>3211.0</c:v>
                </c:pt>
                <c:pt idx="19">
                  <c:v>1576.0</c:v>
                </c:pt>
                <c:pt idx="20">
                  <c:v>725.0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2F7-49F2-970F-6A9BEEB12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2269808"/>
        <c:axId val="1844491472"/>
      </c:lineChart>
      <c:catAx>
        <c:axId val="193226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844491472"/>
        <c:crosses val="autoZero"/>
        <c:auto val="1"/>
        <c:lblAlgn val="ctr"/>
        <c:lblOffset val="100"/>
        <c:noMultiLvlLbl val="0"/>
      </c:catAx>
      <c:valAx>
        <c:axId val="184449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932269808"/>
        <c:crosses val="autoZero"/>
        <c:crossBetween val="between"/>
        <c:majorUnit val="5000.0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4F4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C3-46D5-BA26-AEF8926E76E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BC3-46D5-BA26-AEF8926E76EB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C3-46D5-BA26-AEF8926E76E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rgbClr val="FF4F4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bg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Laboratorio!$A$67:$A$69</c:f>
              <c:strCache>
                <c:ptCount val="3"/>
                <c:pt idx="0">
                  <c:v>Glóbulos Rojos</c:v>
                </c:pt>
                <c:pt idx="1">
                  <c:v>Plaquetas</c:v>
                </c:pt>
                <c:pt idx="2">
                  <c:v>Plasma</c:v>
                </c:pt>
              </c:strCache>
            </c:strRef>
          </c:cat>
          <c:val>
            <c:numRef>
              <c:f>Laboratorio!$B$67:$B$69</c:f>
              <c:numCache>
                <c:formatCode>#,##0</c:formatCode>
                <c:ptCount val="3"/>
                <c:pt idx="0">
                  <c:v>613.0</c:v>
                </c:pt>
                <c:pt idx="1">
                  <c:v>296.0</c:v>
                </c:pt>
                <c:pt idx="2">
                  <c:v>41.0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C3-46D5-BA26-AEF8926E76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8592080"/>
        <c:axId val="1938532208"/>
      </c:barChart>
      <c:catAx>
        <c:axId val="193859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938532208"/>
        <c:crosses val="autoZero"/>
        <c:auto val="1"/>
        <c:lblAlgn val="ctr"/>
        <c:lblOffset val="100"/>
        <c:noMultiLvlLbl val="0"/>
      </c:catAx>
      <c:valAx>
        <c:axId val="193853220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938592080"/>
        <c:crosses val="autoZero"/>
        <c:crossBetween val="between"/>
        <c:majorUnit val="250.0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00B050"/>
            </a:solidFill>
            <a:ln>
              <a:noFill/>
            </a:ln>
          </c:spPr>
          <c:dPt>
            <c:idx val="0"/>
            <c:bubble3D val="0"/>
            <c:spPr>
              <a:solidFill>
                <a:srgbClr val="56F0DE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00A-451C-9E20-1781DE62A733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00A-451C-9E20-1781DE62A733}"/>
              </c:ext>
            </c:extLst>
          </c:dPt>
          <c:dLbls>
            <c:dLbl>
              <c:idx val="1"/>
              <c:layout>
                <c:manualLayout>
                  <c:x val="0.312658383215159"/>
                  <c:y val="-0.2731481600835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00A-451C-9E20-1781DE62A733}"/>
                </c:ext>
                <c:ext xmlns:c15="http://schemas.microsoft.com/office/drawing/2012/chart" uri="{CE6537A1-D6FC-4f65-9D91-7224C49458BB}">
                  <c15:layout>
                    <c:manualLayout>
                      <c:w val="0.32149777774113"/>
                      <c:h val="0.17361111111111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Laboratorio!$B$74:$B$75</c:f>
              <c:numCache>
                <c:formatCode>#,##0</c:formatCode>
                <c:ptCount val="2"/>
                <c:pt idx="0">
                  <c:v>87.0</c:v>
                </c:pt>
                <c:pt idx="1">
                  <c:v>460.0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00A-451C-9E20-1781DE62A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81792665785028"/>
          <c:y val="0.0976688889320816"/>
          <c:w val="0.718603071805827"/>
          <c:h val="0.795720681321956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71-4760-AC73-3AB8A2F58DF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71-4760-AC73-3AB8A2F58DF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71-4760-AC73-3AB8A2F58DF7}"/>
              </c:ext>
            </c:extLst>
          </c:dPt>
          <c:cat>
            <c:numRef>
              <c:f>Imagenología!$A$14:$A$17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Imagenología!$B$14:$B$17</c:f>
              <c:numCache>
                <c:formatCode>#,##0</c:formatCode>
                <c:ptCount val="4"/>
                <c:pt idx="0">
                  <c:v>21114.0</c:v>
                </c:pt>
                <c:pt idx="1">
                  <c:v>13308.0</c:v>
                </c:pt>
                <c:pt idx="2">
                  <c:v>18046.0</c:v>
                </c:pt>
                <c:pt idx="3">
                  <c:v>21678.0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FF71-4760-AC73-3AB8A2F58DF7}"/>
            </c:ext>
          </c:extLst>
        </c:ser>
        <c:ser>
          <c:idx val="1"/>
          <c:order val="1"/>
          <c:spPr>
            <a:solidFill>
              <a:srgbClr val="85DFFF"/>
            </a:solidFill>
            <a:ln>
              <a:solidFill>
                <a:srgbClr val="85DFFF"/>
              </a:solidFill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F71-4760-AC73-3AB8A2F58DF7}"/>
              </c:ext>
            </c:extLst>
          </c:dPt>
          <c:cat>
            <c:numRef>
              <c:f>Imagenología!$A$14:$A$17</c:f>
              <c:numCache>
                <c:formatCode>0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Imagenología!$C$14:$C$17</c:f>
              <c:numCache>
                <c:formatCode>#,##0</c:formatCode>
                <c:ptCount val="4"/>
                <c:pt idx="0">
                  <c:v>0.0</c:v>
                </c:pt>
                <c:pt idx="1">
                  <c:v>0.0</c:v>
                </c:pt>
                <c:pt idx="2">
                  <c:v>1308.0</c:v>
                </c:pt>
                <c:pt idx="3">
                  <c:v>3642.0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F71-4760-AC73-3AB8A2F58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38255408"/>
        <c:axId val="1938195552"/>
      </c:barChart>
      <c:catAx>
        <c:axId val="193825540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938195552"/>
        <c:crosses val="autoZero"/>
        <c:auto val="1"/>
        <c:lblAlgn val="ctr"/>
        <c:lblOffset val="100"/>
        <c:noMultiLvlLbl val="0"/>
      </c:catAx>
      <c:valAx>
        <c:axId val="193819555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1938255408"/>
        <c:crosses val="autoZero"/>
        <c:crossBetween val="between"/>
        <c:majorUnit val="1000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10516899462201"/>
          <c:y val="0.121521967465257"/>
          <c:w val="0.529550650838618"/>
          <c:h val="0.816467999866583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CF3-42A3-B339-72D1913B21B9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CF3-42A3-B339-72D1913B21B9}"/>
              </c:ext>
            </c:extLst>
          </c:dPt>
          <c:cat>
            <c:strRef>
              <c:f>Imagenología!$B$13:$C$13</c:f>
              <c:strCache>
                <c:ptCount val="2"/>
                <c:pt idx="0">
                  <c:v>Otros Exámenes</c:v>
                </c:pt>
                <c:pt idx="1">
                  <c:v>TAC</c:v>
                </c:pt>
              </c:strCache>
            </c:strRef>
          </c:cat>
          <c:val>
            <c:numRef>
              <c:f>Imagenología!$B$17:$C$17</c:f>
              <c:numCache>
                <c:formatCode>#,##0</c:formatCode>
                <c:ptCount val="2"/>
                <c:pt idx="0">
                  <c:v>21678.0</c:v>
                </c:pt>
                <c:pt idx="1">
                  <c:v>4088.0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CF3-42A3-B339-72D1913B2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8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_tradnl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743239299453"/>
          <c:y val="0.0316999329401771"/>
          <c:w val="0.720095513961714"/>
          <c:h val="0.833621813214894"/>
        </c:manualLayout>
      </c:layout>
      <c:pieChart>
        <c:varyColors val="1"/>
        <c:ser>
          <c:idx val="0"/>
          <c:order val="0"/>
          <c:spPr>
            <a:solidFill>
              <a:srgbClr val="00B0F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D0-4CF9-B2CF-48736C285910}"/>
              </c:ext>
            </c:extLst>
          </c:dPt>
          <c:dPt>
            <c:idx val="1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D0-4CF9-B2CF-48736C285910}"/>
              </c:ext>
            </c:extLst>
          </c:dPt>
          <c:dPt>
            <c:idx val="2"/>
            <c:bubble3D val="0"/>
            <c:spPr>
              <a:solidFill>
                <a:srgbClr val="FF4B4B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9D0-4CF9-B2CF-48736C285910}"/>
              </c:ext>
            </c:extLst>
          </c:dPt>
          <c:dLbls>
            <c:dLbl>
              <c:idx val="0"/>
              <c:layout>
                <c:manualLayout>
                  <c:x val="-0.225995192287616"/>
                  <c:y val="-0.04719700951325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9D0-4CF9-B2CF-48736C2859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965373984996"/>
                  <c:y val="-0.145991678351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9D0-4CF9-B2CF-48736C2859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08742617572509"/>
                  <c:y val="0.162031786409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9D0-4CF9-B2CF-48736C28591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Imagenología!$A$44:$A$46</c:f>
              <c:strCache>
                <c:ptCount val="3"/>
                <c:pt idx="0">
                  <c:v>RADIOGRAFÍAS</c:v>
                </c:pt>
                <c:pt idx="1">
                  <c:v>SCANNER</c:v>
                </c:pt>
                <c:pt idx="2">
                  <c:v>ECOGRAFÍAS</c:v>
                </c:pt>
              </c:strCache>
            </c:strRef>
          </c:cat>
          <c:val>
            <c:numRef>
              <c:f>Imagenología!$O$44:$O$46</c:f>
              <c:numCache>
                <c:formatCode>0%</c:formatCode>
                <c:ptCount val="3"/>
                <c:pt idx="0">
                  <c:v>0.578320267018552</c:v>
                </c:pt>
                <c:pt idx="1">
                  <c:v>0.158658697508344</c:v>
                </c:pt>
                <c:pt idx="2">
                  <c:v>0.263021035473104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9D0-4CF9-B2CF-48736C285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387317651535533"/>
          <c:y val="0.874982543245852"/>
          <c:w val="0.938599088955569"/>
          <c:h val="0.1073696336548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887268518519"/>
          <c:y val="0.112553500877568"/>
          <c:w val="0.577561574074074"/>
          <c:h val="0.693073888888889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B9B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31-4419-924C-3213141FC1B4}"/>
              </c:ext>
            </c:extLst>
          </c:dPt>
          <c:dPt>
            <c:idx val="1"/>
            <c:bubble3D val="0"/>
            <c:spPr>
              <a:solidFill>
                <a:srgbClr val="FF797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31-4419-924C-3213141FC1B4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D31-4419-924C-3213141FC1B4}"/>
              </c:ext>
            </c:extLst>
          </c:dPt>
          <c:dLbls>
            <c:dLbl>
              <c:idx val="0"/>
              <c:layout>
                <c:manualLayout>
                  <c:x val="-0.190642823902339"/>
                  <c:y val="-0.0745183446174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D31-4419-924C-3213141FC1B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889401272313153"/>
                  <c:y val="-0.1251502542631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D31-4419-924C-3213141FC1B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82521863677552"/>
                  <c:y val="0.1108150550958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D31-4419-924C-3213141FC1B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Imagenología!$A$47:$A$49</c:f>
              <c:strCache>
                <c:ptCount val="3"/>
                <c:pt idx="0">
                  <c:v>OTRAS</c:v>
                </c:pt>
                <c:pt idx="1">
                  <c:v>OBSTÉTRICAS</c:v>
                </c:pt>
                <c:pt idx="2">
                  <c:v>ABDOMINAL</c:v>
                </c:pt>
              </c:strCache>
            </c:strRef>
          </c:cat>
          <c:val>
            <c:numRef>
              <c:f>Imagenología!$Q$47:$Q$49</c:f>
              <c:numCache>
                <c:formatCode>0%</c:formatCode>
                <c:ptCount val="3"/>
                <c:pt idx="0">
                  <c:v>0.562343219713738</c:v>
                </c:pt>
                <c:pt idx="1">
                  <c:v>0.0944370665486203</c:v>
                </c:pt>
                <c:pt idx="2">
                  <c:v>0.343219713737642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D31-4419-924C-3213141FC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265536852348"/>
          <c:y val="0.0476931315173273"/>
          <c:w val="0.467648907178943"/>
          <c:h val="0.583232354414955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FE1-4824-9AE6-65BAE2546EBA}"/>
              </c:ext>
            </c:extLst>
          </c:dPt>
          <c:dPt>
            <c:idx val="1"/>
            <c:bubble3D val="0"/>
            <c:spPr>
              <a:solidFill>
                <a:srgbClr val="33CAF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FE1-4824-9AE6-65BAE2546EBA}"/>
              </c:ext>
            </c:extLst>
          </c:dPt>
          <c:dPt>
            <c:idx val="2"/>
            <c:bubble3D val="0"/>
            <c:spPr>
              <a:solidFill>
                <a:srgbClr val="A3E7F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FE1-4824-9AE6-65BAE2546EBA}"/>
              </c:ext>
            </c:extLst>
          </c:dPt>
          <c:dPt>
            <c:idx val="3"/>
            <c:bubble3D val="0"/>
            <c:spPr>
              <a:solidFill>
                <a:srgbClr val="53FF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FE1-4824-9AE6-65BAE2546EBA}"/>
              </c:ext>
            </c:extLst>
          </c:dPt>
          <c:dPt>
            <c:idx val="4"/>
            <c:bubble3D val="0"/>
            <c:spPr>
              <a:solidFill>
                <a:srgbClr val="08A87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FE1-4824-9AE6-65BAE2546EBA}"/>
              </c:ext>
            </c:extLst>
          </c:dPt>
          <c:dPt>
            <c:idx val="5"/>
            <c:bubble3D val="0"/>
            <c:spPr>
              <a:solidFill>
                <a:srgbClr val="056B4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FE1-4824-9AE6-65BAE2546EB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_trad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TAC!$D$67:$D$72</c:f>
              <c:strCache>
                <c:ptCount val="6"/>
                <c:pt idx="0">
                  <c:v>Cráneo Encefálico</c:v>
                </c:pt>
                <c:pt idx="1">
                  <c:v>Tórax</c:v>
                </c:pt>
                <c:pt idx="2">
                  <c:v>Abdomen y Pelvis</c:v>
                </c:pt>
                <c:pt idx="3">
                  <c:v>Pielografía</c:v>
                </c:pt>
                <c:pt idx="4">
                  <c:v>Columna Lumbar </c:v>
                </c:pt>
                <c:pt idx="5">
                  <c:v>Otros</c:v>
                </c:pt>
              </c:strCache>
            </c:strRef>
          </c:cat>
          <c:val>
            <c:numRef>
              <c:f>TAC!$E$67:$E$72</c:f>
              <c:numCache>
                <c:formatCode>0%</c:formatCode>
                <c:ptCount val="6"/>
                <c:pt idx="0">
                  <c:v>0.28</c:v>
                </c:pt>
                <c:pt idx="1">
                  <c:v>0.17</c:v>
                </c:pt>
                <c:pt idx="2">
                  <c:v>0.15</c:v>
                </c:pt>
                <c:pt idx="3">
                  <c:v>0.1</c:v>
                </c:pt>
                <c:pt idx="4">
                  <c:v>0.06</c:v>
                </c:pt>
                <c:pt idx="5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FE1-4824-9AE6-65BAE2546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719400529501786"/>
          <c:y val="0.675666879563572"/>
          <c:w val="0.885344444444445"/>
          <c:h val="0.2304455555555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0.66118</cdr:x>
      <cdr:y>0.21319</cdr:y>
    </cdr:from>
    <cdr:to>
      <cdr:x>0.89263</cdr:x>
      <cdr:y>0.35013</cdr:y>
    </cdr:to>
    <cdr:sp macro="" textlink="">
      <cdr:nvSpPr>
        <cdr:cNvPr id="2" name="CuadroTexto 6">
          <a:extLst xmlns:a="http://schemas.openxmlformats.org/drawingml/2006/main">
            <a:ext uri="{FF2B5EF4-FFF2-40B4-BE49-F238E27FC236}">
              <a16:creationId xmlns="" xmlns:a16="http://schemas.microsoft.com/office/drawing/2014/main" id="{AFA218E7-7161-C6F2-8053-AFE0ED006938}"/>
            </a:ext>
          </a:extLst>
        </cdr:cNvPr>
        <cdr:cNvSpPr txBox="1"/>
      </cdr:nvSpPr>
      <cdr:spPr>
        <a:xfrm xmlns:a="http://schemas.openxmlformats.org/drawingml/2006/main">
          <a:off x="2535188" y="705540"/>
          <a:ext cx="887450" cy="4531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chemeClr val="accent4">
              <a:lumMod val="75000"/>
            </a:schemeClr>
          </a:solidFill>
        </a:ln>
      </cdr:spPr>
      <cdr:txBody>
        <a:bodyPr xmlns:a="http://schemas.openxmlformats.org/drawingml/2006/main" wrap="square" lIns="72000" tIns="72000" rIns="72000" bIns="72000" rtlCol="0">
          <a:spAutoFit/>
        </a:bodyPr>
        <a:lstStyle xmlns:a="http://schemas.openxmlformats.org/drawingml/2006/main">
          <a:defPPr>
            <a:defRPr lang="es-C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000" b="1" dirty="0">
              <a:solidFill>
                <a:schemeClr val="accent4">
                  <a:lumMod val="50000"/>
                </a:schemeClr>
              </a:solidFill>
            </a:rPr>
            <a:t>4 mil</a:t>
          </a:r>
        </a:p>
      </cdr:txBody>
    </cdr:sp>
  </cdr:relSizeAnchor>
  <cdr:relSizeAnchor xmlns:cdr="http://schemas.openxmlformats.org/drawingml/2006/chartDrawing">
    <cdr:from>
      <cdr:x>0.53995</cdr:x>
      <cdr:y>0.39165</cdr:y>
    </cdr:from>
    <cdr:to>
      <cdr:x>1</cdr:x>
      <cdr:y>0.64276</cdr:y>
    </cdr:to>
    <cdr:sp macro="" textlink="">
      <cdr:nvSpPr>
        <cdr:cNvPr id="4" name="CuadroTexto 6">
          <a:extLst xmlns:a="http://schemas.openxmlformats.org/drawingml/2006/main">
            <a:ext uri="{FF2B5EF4-FFF2-40B4-BE49-F238E27FC236}">
              <a16:creationId xmlns="" xmlns:a16="http://schemas.microsoft.com/office/drawing/2014/main" id="{AFA218E7-7161-C6F2-8053-AFE0ED006938}"/>
            </a:ext>
          </a:extLst>
        </cdr:cNvPr>
        <cdr:cNvSpPr txBox="1"/>
      </cdr:nvSpPr>
      <cdr:spPr>
        <a:xfrm xmlns:a="http://schemas.openxmlformats.org/drawingml/2006/main">
          <a:off x="2274835" y="1296129"/>
          <a:ext cx="1938241" cy="8309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C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400" b="1" dirty="0">
              <a:solidFill>
                <a:schemeClr val="accent4">
                  <a:lumMod val="50000"/>
                </a:schemeClr>
              </a:solidFill>
            </a:rPr>
            <a:t>CONSULTAS</a:t>
          </a:r>
          <a:r>
            <a:rPr lang="es-ES" sz="2000" b="1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s-ES" sz="2400" b="1" dirty="0">
              <a:solidFill>
                <a:schemeClr val="accent4">
                  <a:lumMod val="50000"/>
                </a:schemeClr>
              </a:solidFill>
            </a:rPr>
            <a:t>REMOTAS</a:t>
          </a:r>
          <a:endParaRPr lang="es-CL" sz="2000" b="1" dirty="0">
            <a:solidFill>
              <a:schemeClr val="accent4">
                <a:lumMod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0.56263</cdr:x>
      <cdr:y>0.31871</cdr:y>
    </cdr:from>
    <cdr:to>
      <cdr:x>0.94579</cdr:x>
      <cdr:y>0.57753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="" xmlns:a16="http://schemas.microsoft.com/office/drawing/2014/main" id="{B21F28CD-6B7D-4D08-B661-9F411728F4B4}"/>
            </a:ext>
          </a:extLst>
        </cdr:cNvPr>
        <cdr:cNvSpPr/>
      </cdr:nvSpPr>
      <cdr:spPr>
        <a:xfrm xmlns:a="http://schemas.openxmlformats.org/drawingml/2006/main">
          <a:off x="2724124" y="783104"/>
          <a:ext cx="1855140" cy="6359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es-CL" sz="2800" b="1" dirty="0">
              <a:solidFill>
                <a:schemeClr val="accent4">
                  <a:lumMod val="75000"/>
                </a:schemeClr>
              </a:solidFill>
            </a:rPr>
            <a:t>9,5% PCR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0.59124</cdr:x>
      <cdr:y>0.2082</cdr:y>
    </cdr:from>
    <cdr:to>
      <cdr:x>0.71113</cdr:x>
      <cdr:y>0.26389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="" xmlns:a16="http://schemas.microsoft.com/office/drawing/2014/main" id="{C1D64449-DF1B-4811-BDA0-A18992B6EE04}"/>
            </a:ext>
          </a:extLst>
        </cdr:cNvPr>
        <cdr:cNvSpPr/>
      </cdr:nvSpPr>
      <cdr:spPr>
        <a:xfrm xmlns:a="http://schemas.openxmlformats.org/drawingml/2006/main">
          <a:off x="3095502" y="579670"/>
          <a:ext cx="627702" cy="155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rIns="0" anchor="ctr" anchorCtr="1"/>
        <a:lstStyle xmlns:a="http://schemas.openxmlformats.org/drawingml/2006/main"/>
        <a:p xmlns:a="http://schemas.openxmlformats.org/drawingml/2006/main">
          <a:r>
            <a:rPr lang="es-CL" sz="1400" b="1" dirty="0">
              <a:solidFill>
                <a:srgbClr val="00B0F0"/>
              </a:solidFill>
            </a:rPr>
            <a:t>693 mil</a:t>
          </a:r>
        </a:p>
      </cdr:txBody>
    </cdr:sp>
  </cdr:relSizeAnchor>
  <cdr:relSizeAnchor xmlns:cdr="http://schemas.openxmlformats.org/drawingml/2006/chartDrawing">
    <cdr:from>
      <cdr:x>0.76362</cdr:x>
      <cdr:y>0.08434</cdr:y>
    </cdr:from>
    <cdr:to>
      <cdr:x>0.95655</cdr:x>
      <cdr:y>0.17943</cdr:y>
    </cdr:to>
    <cdr:sp macro="" textlink="">
      <cdr:nvSpPr>
        <cdr:cNvPr id="3" name="Rectángulo 2">
          <a:extLst xmlns:a="http://schemas.openxmlformats.org/drawingml/2006/main">
            <a:ext uri="{FF2B5EF4-FFF2-40B4-BE49-F238E27FC236}">
              <a16:creationId xmlns="" xmlns:a16="http://schemas.microsoft.com/office/drawing/2014/main" id="{1577A0F4-8F80-424B-881C-AA139A8C09A4}"/>
            </a:ext>
          </a:extLst>
        </cdr:cNvPr>
        <cdr:cNvSpPr/>
      </cdr:nvSpPr>
      <cdr:spPr>
        <a:xfrm xmlns:a="http://schemas.openxmlformats.org/drawingml/2006/main">
          <a:off x="3998053" y="234829"/>
          <a:ext cx="1010093" cy="2647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accent4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rIns="0" anchor="ctr" anchorCtr="1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1800" b="1" dirty="0">
              <a:solidFill>
                <a:schemeClr val="accent4">
                  <a:lumMod val="75000"/>
                </a:schemeClr>
              </a:solidFill>
            </a:rPr>
            <a:t>786 mil</a:t>
          </a:r>
        </a:p>
      </cdr:txBody>
    </cdr:sp>
  </cdr:relSizeAnchor>
  <cdr:relSizeAnchor xmlns:cdr="http://schemas.openxmlformats.org/drawingml/2006/chartDrawing">
    <cdr:from>
      <cdr:x>0.17826</cdr:x>
      <cdr:y>0.31909</cdr:y>
    </cdr:from>
    <cdr:to>
      <cdr:x>0.29815</cdr:x>
      <cdr:y>0.37478</cdr:y>
    </cdr:to>
    <cdr:sp macro="" textlink="">
      <cdr:nvSpPr>
        <cdr:cNvPr id="4" name="Rectángulo 3">
          <a:extLst xmlns:a="http://schemas.openxmlformats.org/drawingml/2006/main">
            <a:ext uri="{FF2B5EF4-FFF2-40B4-BE49-F238E27FC236}">
              <a16:creationId xmlns="" xmlns:a16="http://schemas.microsoft.com/office/drawing/2014/main" id="{0F52E4E1-DFD2-451F-BF92-7782ED2DB422}"/>
            </a:ext>
          </a:extLst>
        </cdr:cNvPr>
        <cdr:cNvSpPr/>
      </cdr:nvSpPr>
      <cdr:spPr>
        <a:xfrm xmlns:a="http://schemas.openxmlformats.org/drawingml/2006/main">
          <a:off x="933330" y="888407"/>
          <a:ext cx="627702" cy="155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rIns="0" anchor="ctr" anchorCtr="1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L" sz="1400" b="1" dirty="0">
              <a:solidFill>
                <a:srgbClr val="00B050"/>
              </a:solidFill>
            </a:rPr>
            <a:t>546 mil</a:t>
          </a:r>
        </a:p>
      </cdr:txBody>
    </cdr:sp>
  </cdr:relSizeAnchor>
  <cdr:relSizeAnchor xmlns:cdr="http://schemas.openxmlformats.org/drawingml/2006/chartDrawing">
    <cdr:from>
      <cdr:x>0.3862</cdr:x>
      <cdr:y>0.44431</cdr:y>
    </cdr:from>
    <cdr:to>
      <cdr:x>0.50609</cdr:x>
      <cdr:y>0.5</cdr:y>
    </cdr:to>
    <cdr:sp macro="" textlink="">
      <cdr:nvSpPr>
        <cdr:cNvPr id="5" name="Rectángulo 4">
          <a:extLst xmlns:a="http://schemas.openxmlformats.org/drawingml/2006/main">
            <a:ext uri="{FF2B5EF4-FFF2-40B4-BE49-F238E27FC236}">
              <a16:creationId xmlns="" xmlns:a16="http://schemas.microsoft.com/office/drawing/2014/main" id="{1E1107CB-7845-4C24-BCCF-6D8C6B8B403B}"/>
            </a:ext>
          </a:extLst>
        </cdr:cNvPr>
        <cdr:cNvSpPr/>
      </cdr:nvSpPr>
      <cdr:spPr>
        <a:xfrm xmlns:a="http://schemas.openxmlformats.org/drawingml/2006/main">
          <a:off x="2022020" y="1237029"/>
          <a:ext cx="627702" cy="155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rIns="0" anchor="ctr" anchorCtr="1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1400" b="1" dirty="0">
              <a:solidFill>
                <a:srgbClr val="FF0000"/>
              </a:solidFill>
            </a:rPr>
            <a:t>372 mil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0.48661</cdr:x>
      <cdr:y>0.26406</cdr:y>
    </cdr:from>
    <cdr:to>
      <cdr:x>0.60565</cdr:x>
      <cdr:y>0.35143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="" xmlns:a16="http://schemas.microsoft.com/office/drawing/2014/main" id="{84633F30-0B1A-4A3A-BE21-0AAB8B7FE46F}"/>
            </a:ext>
          </a:extLst>
        </cdr:cNvPr>
        <cdr:cNvSpPr/>
      </cdr:nvSpPr>
      <cdr:spPr>
        <a:xfrm xmlns:a="http://schemas.openxmlformats.org/drawingml/2006/main">
          <a:off x="3358374" y="944525"/>
          <a:ext cx="821559" cy="3125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rIns="0" anchor="ctr" anchorCtr="1"/>
        <a:lstStyle xmlns:a="http://schemas.openxmlformats.org/drawingml/2006/main"/>
        <a:p xmlns:a="http://schemas.openxmlformats.org/drawingml/2006/main">
          <a:r>
            <a:rPr lang="es-CL" sz="1800" b="1" dirty="0">
              <a:solidFill>
                <a:srgbClr val="00B0F0"/>
              </a:solidFill>
            </a:rPr>
            <a:t>19 mil</a:t>
          </a:r>
        </a:p>
      </cdr:txBody>
    </cdr:sp>
  </cdr:relSizeAnchor>
  <cdr:relSizeAnchor xmlns:cdr="http://schemas.openxmlformats.org/drawingml/2006/chartDrawing">
    <cdr:from>
      <cdr:x>0.66935</cdr:x>
      <cdr:y>0.09712</cdr:y>
    </cdr:from>
    <cdr:to>
      <cdr:x>0.78839</cdr:x>
      <cdr:y>0.18449</cdr:y>
    </cdr:to>
    <cdr:sp macro="" textlink="">
      <cdr:nvSpPr>
        <cdr:cNvPr id="3" name="Rectángulo 2">
          <a:extLst xmlns:a="http://schemas.openxmlformats.org/drawingml/2006/main">
            <a:ext uri="{FF2B5EF4-FFF2-40B4-BE49-F238E27FC236}">
              <a16:creationId xmlns="" xmlns:a16="http://schemas.microsoft.com/office/drawing/2014/main" id="{C93E1C41-0B8D-4023-B97F-D2F0BE1AC8B8}"/>
            </a:ext>
          </a:extLst>
        </cdr:cNvPr>
        <cdr:cNvSpPr/>
      </cdr:nvSpPr>
      <cdr:spPr>
        <a:xfrm xmlns:a="http://schemas.openxmlformats.org/drawingml/2006/main">
          <a:off x="4619572" y="347376"/>
          <a:ext cx="821560" cy="3125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>
          <a:solidFill>
            <a:schemeClr val="accent4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rIns="0" anchor="ctr" anchorCtr="1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2000" b="1" dirty="0">
              <a:solidFill>
                <a:schemeClr val="accent4">
                  <a:lumMod val="60000"/>
                  <a:lumOff val="40000"/>
                </a:schemeClr>
              </a:solidFill>
            </a:rPr>
            <a:t>26 mil</a:t>
          </a:r>
        </a:p>
      </cdr:txBody>
    </cdr:sp>
  </cdr:relSizeAnchor>
  <cdr:relSizeAnchor xmlns:cdr="http://schemas.openxmlformats.org/drawingml/2006/chartDrawing">
    <cdr:from>
      <cdr:x>0.30914</cdr:x>
      <cdr:y>0.41893</cdr:y>
    </cdr:from>
    <cdr:to>
      <cdr:x>0.42818</cdr:x>
      <cdr:y>0.5063</cdr:y>
    </cdr:to>
    <cdr:sp macro="" textlink="">
      <cdr:nvSpPr>
        <cdr:cNvPr id="4" name="Rectángulo 3">
          <a:extLst xmlns:a="http://schemas.openxmlformats.org/drawingml/2006/main">
            <a:ext uri="{FF2B5EF4-FFF2-40B4-BE49-F238E27FC236}">
              <a16:creationId xmlns="" xmlns:a16="http://schemas.microsoft.com/office/drawing/2014/main" id="{673AB8DC-6F2D-4A5A-905F-0DB072EB5829}"/>
            </a:ext>
          </a:extLst>
        </cdr:cNvPr>
        <cdr:cNvSpPr/>
      </cdr:nvSpPr>
      <cdr:spPr>
        <a:xfrm xmlns:a="http://schemas.openxmlformats.org/drawingml/2006/main">
          <a:off x="2133529" y="1498468"/>
          <a:ext cx="821559" cy="3125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rIns="0" anchor="ctr" anchorCtr="1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1800" b="1" dirty="0">
              <a:solidFill>
                <a:srgbClr val="FF0000"/>
              </a:solidFill>
            </a:rPr>
            <a:t>13 mil</a:t>
          </a:r>
        </a:p>
      </cdr:txBody>
    </cdr:sp>
  </cdr:relSizeAnchor>
  <cdr:relSizeAnchor xmlns:cdr="http://schemas.openxmlformats.org/drawingml/2006/chartDrawing">
    <cdr:from>
      <cdr:x>0.12824</cdr:x>
      <cdr:y>0.22631</cdr:y>
    </cdr:from>
    <cdr:to>
      <cdr:x>0.24728</cdr:x>
      <cdr:y>0.31368</cdr:y>
    </cdr:to>
    <cdr:sp macro="" textlink="">
      <cdr:nvSpPr>
        <cdr:cNvPr id="5" name="Rectángulo 4">
          <a:extLst xmlns:a="http://schemas.openxmlformats.org/drawingml/2006/main">
            <a:ext uri="{FF2B5EF4-FFF2-40B4-BE49-F238E27FC236}">
              <a16:creationId xmlns="" xmlns:a16="http://schemas.microsoft.com/office/drawing/2014/main" id="{5F257C90-CCB1-4F80-BEAD-43D02B5E4A51}"/>
            </a:ext>
          </a:extLst>
        </cdr:cNvPr>
        <cdr:cNvSpPr/>
      </cdr:nvSpPr>
      <cdr:spPr>
        <a:xfrm xmlns:a="http://schemas.openxmlformats.org/drawingml/2006/main">
          <a:off x="885072" y="809496"/>
          <a:ext cx="821559" cy="3125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rIns="0" anchor="ctr" anchorCtr="1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2000" b="1" dirty="0">
              <a:solidFill>
                <a:srgbClr val="00B050"/>
              </a:solidFill>
            </a:rPr>
            <a:t>21 mil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0.45136</cdr:x>
      <cdr:y>0.42322</cdr:y>
    </cdr:from>
    <cdr:to>
      <cdr:x>0.61649</cdr:x>
      <cdr:y>0.54803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="" xmlns:a16="http://schemas.microsoft.com/office/drawing/2014/main" id="{B21F28CD-6B7D-4D08-B661-9F411728F4B4}"/>
            </a:ext>
          </a:extLst>
        </cdr:cNvPr>
        <cdr:cNvSpPr/>
      </cdr:nvSpPr>
      <cdr:spPr>
        <a:xfrm xmlns:a="http://schemas.openxmlformats.org/drawingml/2006/main">
          <a:off x="2211636" y="1344989"/>
          <a:ext cx="809122" cy="3966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es-CL" sz="2800" b="1" dirty="0">
              <a:solidFill>
                <a:schemeClr val="tx1"/>
              </a:solidFill>
            </a:rPr>
            <a:t>16%</a:t>
          </a:r>
        </a:p>
      </cdr:txBody>
    </cdr:sp>
  </cdr:relSizeAnchor>
  <cdr:relSizeAnchor xmlns:cdr="http://schemas.openxmlformats.org/drawingml/2006/chartDrawing">
    <cdr:from>
      <cdr:x>0.67037</cdr:x>
      <cdr:y>0.40988</cdr:y>
    </cdr:from>
    <cdr:to>
      <cdr:x>0.91971</cdr:x>
      <cdr:y>0.54717</cdr:y>
    </cdr:to>
    <cdr:sp macro="" textlink="">
      <cdr:nvSpPr>
        <cdr:cNvPr id="3" name="Rectángulo 2">
          <a:extLst xmlns:a="http://schemas.openxmlformats.org/drawingml/2006/main">
            <a:ext uri="{FF2B5EF4-FFF2-40B4-BE49-F238E27FC236}">
              <a16:creationId xmlns="" xmlns:a16="http://schemas.microsoft.com/office/drawing/2014/main" id="{803986F1-0C6B-4F49-9BA5-8A027B003777}"/>
            </a:ext>
          </a:extLst>
        </cdr:cNvPr>
        <cdr:cNvSpPr/>
      </cdr:nvSpPr>
      <cdr:spPr>
        <a:xfrm xmlns:a="http://schemas.openxmlformats.org/drawingml/2006/main">
          <a:off x="3284760" y="1302616"/>
          <a:ext cx="1221753" cy="436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es-CL" sz="4400" b="1" dirty="0">
              <a:solidFill>
                <a:schemeClr val="accent4">
                  <a:lumMod val="60000"/>
                  <a:lumOff val="40000"/>
                </a:schemeClr>
              </a:solidFill>
            </a:rPr>
            <a:t>TAC</a:t>
          </a:r>
        </a:p>
      </cdr:txBody>
    </cdr:sp>
  </cdr:relSizeAnchor>
  <cdr:relSizeAnchor xmlns:cdr="http://schemas.openxmlformats.org/drawingml/2006/chartDrawing">
    <cdr:from>
      <cdr:x>0.67289</cdr:x>
      <cdr:y>0.21519</cdr:y>
    </cdr:from>
    <cdr:to>
      <cdr:x>0.90559</cdr:x>
      <cdr:y>0.34</cdr:y>
    </cdr:to>
    <cdr:sp macro="" textlink="">
      <cdr:nvSpPr>
        <cdr:cNvPr id="4" name="Rectángulo 3">
          <a:extLst xmlns:a="http://schemas.openxmlformats.org/drawingml/2006/main">
            <a:ext uri="{FF2B5EF4-FFF2-40B4-BE49-F238E27FC236}">
              <a16:creationId xmlns="" xmlns:a16="http://schemas.microsoft.com/office/drawing/2014/main" id="{AE54FC1A-D464-46D7-867A-86C1E31EACB9}"/>
            </a:ext>
          </a:extLst>
        </cdr:cNvPr>
        <cdr:cNvSpPr/>
      </cdr:nvSpPr>
      <cdr:spPr>
        <a:xfrm xmlns:a="http://schemas.openxmlformats.org/drawingml/2006/main">
          <a:off x="3297122" y="683881"/>
          <a:ext cx="1140209" cy="3966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chemeClr val="accent4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L" sz="3200" b="1" dirty="0">
              <a:solidFill>
                <a:schemeClr val="accent4">
                  <a:lumMod val="60000"/>
                  <a:lumOff val="40000"/>
                </a:schemeClr>
              </a:solidFill>
            </a:rPr>
            <a:t>4 mil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D6B2D-58CA-40E1-81F5-E1E84850F535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931D7-F8EA-4477-B689-3A4F66B25960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708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4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79760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Médicos Especialistas en PERIODO ASISTENCIAL OBLIGATORIO (PAO)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7587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Médicos Especialistas en PERIODO ASISTENCIAL OBLIGATORIO (PAO)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902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Médicos Especialistas en PERIODO ASISTENCIAL OBLIGATORIO (PAO)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3285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Médicos Especialistas en PERIODO ASISTENCIAL OBLIGATORIO (PAO)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398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Médicos Especialistas en PERIODO ASISTENCIAL OBLIGATORIO (PAO)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806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Médicos Especialistas en PERIODO ASISTENCIAL OBLIGATORIO (PAO)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3178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16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27616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Aproximadamente el 50% de las consultas son realizadas por las primeras 5 especialidad del gráfico: Oftalmología, Med. Interna, Traumatología, Cirugía y Urología.</a:t>
            </a:r>
          </a:p>
          <a:p>
            <a:endParaRPr lang="es-ES" dirty="0"/>
          </a:p>
          <a:p>
            <a:r>
              <a:rPr lang="es-ES" dirty="0"/>
              <a:t>El 30% por: Pediatría, Ginecología, Neurología Adulto, Psiquiatría Adulto, Cardiología y Anestesiología.</a:t>
            </a:r>
          </a:p>
          <a:p>
            <a:endParaRPr lang="es-ES" dirty="0"/>
          </a:p>
          <a:p>
            <a:r>
              <a:rPr lang="es-ES" dirty="0"/>
              <a:t>El 20% restante por: Fisiatría, Med. Familiar, Obstetricia, Psiquiatría Infantil, Reumatología, Neurología Infantil, Endocrinología Adulto, Gastroenterología, Dermatología y Geriatría.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17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39375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Hospital de Tomé, cuenta con una Unidad de Alivio del Dolor y Cuidados Paliativos Oncológicos donde un equipo multidisciplinario atiende pacientes del programa GES pero también atendemos pacientes de alivio del dolor no oncológico y ahora con la integración de la nueva ley de cuidados paliativos universales (CPU) donde como establecimiento estamos comprometidos con el bienestar y calidad de vida de nuestros usuarios. </a:t>
            </a:r>
          </a:p>
          <a:p>
            <a:r>
              <a:rPr lang="es-ES" dirty="0"/>
              <a:t>- El año 2022 se atendieron 286 pacientes Oncológicos de los cuales fallecieron en el año 85 pacientes.</a:t>
            </a:r>
          </a:p>
          <a:p>
            <a:r>
              <a:rPr lang="es-ES" dirty="0"/>
              <a:t>- Pacientes No oncológicos en control por dolor crónico 25 pacientes</a:t>
            </a:r>
          </a:p>
          <a:p>
            <a:r>
              <a:rPr lang="es-ES" dirty="0"/>
              <a:t>- Pacientes CPU año 2022, 5 pacientes</a:t>
            </a:r>
          </a:p>
          <a:p>
            <a:endParaRPr lang="es-ES" dirty="0"/>
          </a:p>
          <a:p>
            <a:r>
              <a:rPr lang="es-ES" dirty="0"/>
              <a:t>Integrantes equipo Alivio del dolor y Cuidados Paliativos</a:t>
            </a:r>
          </a:p>
          <a:p>
            <a:r>
              <a:rPr lang="es-ES" dirty="0"/>
              <a:t>Enfermera </a:t>
            </a:r>
          </a:p>
          <a:p>
            <a:r>
              <a:rPr lang="es-ES" dirty="0"/>
              <a:t>Médicos (general- anestesista- familia)</a:t>
            </a:r>
          </a:p>
          <a:p>
            <a:r>
              <a:rPr lang="es-ES" dirty="0"/>
              <a:t>Asistente social</a:t>
            </a:r>
          </a:p>
          <a:p>
            <a:r>
              <a:rPr lang="es-ES" dirty="0"/>
              <a:t>Psicóloga</a:t>
            </a:r>
          </a:p>
          <a:p>
            <a:r>
              <a:rPr lang="es-ES" dirty="0"/>
              <a:t>Químico farmacéutico</a:t>
            </a:r>
          </a:p>
          <a:p>
            <a:r>
              <a:rPr lang="es-ES" dirty="0"/>
              <a:t>Nutricionista</a:t>
            </a:r>
          </a:p>
          <a:p>
            <a:r>
              <a:rPr lang="es-ES" dirty="0"/>
              <a:t>TENS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19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67771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Dentro de los principales procedimientos realizados por Tecnólogos Médicos se encuentran:</a:t>
            </a:r>
          </a:p>
          <a:p>
            <a:endParaRPr lang="es-ES" dirty="0"/>
          </a:p>
          <a:p>
            <a:pPr marL="171450" indent="-171450">
              <a:buFontTx/>
              <a:buChar char="-"/>
            </a:pPr>
            <a:r>
              <a:rPr lang="es-ES" dirty="0" err="1"/>
              <a:t>Autorefractometria</a:t>
            </a:r>
            <a:r>
              <a:rPr lang="es-ES" dirty="0"/>
              <a:t>. (lentes)</a:t>
            </a:r>
          </a:p>
          <a:p>
            <a:pPr marL="171450" indent="-171450">
              <a:buFontTx/>
              <a:buChar char="-"/>
            </a:pPr>
            <a:r>
              <a:rPr lang="es-CL" dirty="0"/>
              <a:t>Agudeza visual</a:t>
            </a:r>
            <a:r>
              <a:rPr lang="es-ES" dirty="0"/>
              <a:t>. (capacidad visual)</a:t>
            </a:r>
          </a:p>
          <a:p>
            <a:pPr marL="171450" indent="-171450">
              <a:buFontTx/>
              <a:buChar char="-"/>
            </a:pPr>
            <a:r>
              <a:rPr lang="es-CL" dirty="0"/>
              <a:t>Tonometría. (presión)</a:t>
            </a:r>
            <a:endParaRPr lang="es-ES" dirty="0"/>
          </a:p>
          <a:p>
            <a:pPr marL="171450" indent="-171450">
              <a:buFontTx/>
              <a:buChar char="-"/>
            </a:pPr>
            <a:r>
              <a:rPr lang="es-CL" dirty="0" err="1"/>
              <a:t>Lensometria</a:t>
            </a:r>
            <a:r>
              <a:rPr lang="es-CL" dirty="0"/>
              <a:t>. (graduación lente)</a:t>
            </a:r>
            <a:endParaRPr lang="es-ES" dirty="0"/>
          </a:p>
          <a:p>
            <a:pPr marL="171450" indent="-171450">
              <a:buFontTx/>
              <a:buChar char="-"/>
            </a:pPr>
            <a:r>
              <a:rPr lang="es-CL" dirty="0"/>
              <a:t>Curva de tensión</a:t>
            </a:r>
            <a:r>
              <a:rPr lang="es-ES" dirty="0"/>
              <a:t>. (glaucoma)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8894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Dentro de los principales procedimientos realizados por Tecnólogos Médicos se encuentran:</a:t>
            </a:r>
          </a:p>
          <a:p>
            <a:endParaRPr lang="es-ES" dirty="0"/>
          </a:p>
          <a:p>
            <a:pPr marL="171450" indent="-171450">
              <a:buFontTx/>
              <a:buChar char="-"/>
            </a:pPr>
            <a:r>
              <a:rPr lang="es-ES" dirty="0" err="1"/>
              <a:t>Autorefractometria</a:t>
            </a:r>
            <a:r>
              <a:rPr lang="es-ES" dirty="0"/>
              <a:t>. (lentes)</a:t>
            </a:r>
          </a:p>
          <a:p>
            <a:pPr marL="171450" indent="-171450">
              <a:buFontTx/>
              <a:buChar char="-"/>
            </a:pPr>
            <a:r>
              <a:rPr lang="es-CL" dirty="0"/>
              <a:t>Agudeza visual</a:t>
            </a:r>
            <a:r>
              <a:rPr lang="es-ES" dirty="0"/>
              <a:t>. (capacidad visual)</a:t>
            </a:r>
          </a:p>
          <a:p>
            <a:pPr marL="171450" indent="-171450">
              <a:buFontTx/>
              <a:buChar char="-"/>
            </a:pPr>
            <a:r>
              <a:rPr lang="es-CL" dirty="0"/>
              <a:t>Tonometría. (presión)</a:t>
            </a:r>
            <a:endParaRPr lang="es-ES" dirty="0"/>
          </a:p>
          <a:p>
            <a:pPr marL="171450" indent="-171450">
              <a:buFontTx/>
              <a:buChar char="-"/>
            </a:pPr>
            <a:r>
              <a:rPr lang="es-CL" dirty="0" err="1"/>
              <a:t>Lensometria</a:t>
            </a:r>
            <a:r>
              <a:rPr lang="es-CL" dirty="0"/>
              <a:t>. (graduación lente)</a:t>
            </a:r>
            <a:endParaRPr lang="es-ES" dirty="0"/>
          </a:p>
          <a:p>
            <a:pPr marL="171450" indent="-171450">
              <a:buFontTx/>
              <a:buChar char="-"/>
            </a:pPr>
            <a:r>
              <a:rPr lang="es-CL" dirty="0"/>
              <a:t>Curva de tensión</a:t>
            </a:r>
            <a:r>
              <a:rPr lang="es-ES" dirty="0"/>
              <a:t>. (glaucoma)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2620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563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38085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4360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5104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Cirugía General: Colecistectomía (255), Hernias (119), (101) Extirpación Tumores o lesiones, 39 Safenectomías.</a:t>
            </a:r>
          </a:p>
          <a:p>
            <a:r>
              <a:rPr lang="es-ES" dirty="0"/>
              <a:t>Oftalmología: Facoéresis Extracapsular con Implante de Lente (250)</a:t>
            </a:r>
          </a:p>
          <a:p>
            <a:r>
              <a:rPr lang="es-ES" dirty="0"/>
              <a:t>Ginecología: Ligadura de Trompas (160)</a:t>
            </a:r>
          </a:p>
          <a:p>
            <a:r>
              <a:rPr lang="es-CL" dirty="0"/>
              <a:t>Urología: Cistoscopia (40)</a:t>
            </a:r>
          </a:p>
          <a:p>
            <a:r>
              <a:rPr lang="es-CL" dirty="0"/>
              <a:t>Traumatología: Túnel Carpiano (40)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6644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Cirugía General: Colecistectomía (255), Hernias (119), (101) Extirpación Tumores o lesiones, 39 Safenectomías.</a:t>
            </a:r>
          </a:p>
          <a:p>
            <a:r>
              <a:rPr lang="es-ES" dirty="0"/>
              <a:t>Oftalmología: Facoéresis Extracapsular con Implante de Lente (250)</a:t>
            </a:r>
          </a:p>
          <a:p>
            <a:r>
              <a:rPr lang="es-ES" dirty="0"/>
              <a:t>Ginecología: Ligadura de Trompas (160)</a:t>
            </a:r>
          </a:p>
          <a:p>
            <a:r>
              <a:rPr lang="es-CL" dirty="0"/>
              <a:t>Urología: Cistoscopia (40)</a:t>
            </a:r>
          </a:p>
          <a:p>
            <a:r>
              <a:rPr lang="es-CL" dirty="0"/>
              <a:t>Traumatología: Túnel Carpiano (40)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28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336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Del año 2019 al año 2022 hemos bajado de 4 mil 300 egresos de hospitalización a 2 mil 800 en el 2022. Cabe </a:t>
            </a:r>
            <a:r>
              <a:rPr lang="es-ES" dirty="0" err="1"/>
              <a:t>descatar</a:t>
            </a:r>
            <a:r>
              <a:rPr lang="es-ES" dirty="0"/>
              <a:t> que en los años 2020 y 2021 mas de la mitad de nuestros egresos fueron de pacientes de la red, ya que nuestro hospital se enfoco en ayudar a descongestionar el hospital higueras que concentro a los pacientes </a:t>
            </a:r>
            <a:r>
              <a:rPr lang="es-ES" dirty="0" err="1"/>
              <a:t>Covid</a:t>
            </a:r>
            <a:r>
              <a:rPr lang="es-ES" dirty="0"/>
              <a:t> mas complejos. Durante el año 2022 se observa que el porcentaje de pacientes de la red disminuye considerablemente y ¾ de los pacientes egresados corresponden a pacientes </a:t>
            </a:r>
            <a:r>
              <a:rPr lang="es-ES" dirty="0" err="1"/>
              <a:t>tomecinos</a:t>
            </a:r>
            <a:r>
              <a:rPr lang="es-ES" dirty="0"/>
              <a:t>. </a:t>
            </a:r>
          </a:p>
          <a:p>
            <a:r>
              <a:rPr lang="es-ES" dirty="0"/>
              <a:t>También se observa que en 2019 teníamos un PROMEDIO de días de estada de 6,4 días, que corresponde a la cantidad de días que estuvo el paciente hospitalizado antes de irse de alta. Para el año 2022 nuestro índice aumento a 8,5 días promedio. ¿Qué quiere decir esto? No quiere decir que nos estamos demorando mas en curar nuestros pacientes, sino que la complejidad de los pacientes que estamos atendiendo ha aumentado y obviamente derivando menos pacientes a HH que es nuestro hospital base.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30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3123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DESDE MAYO A DICIEMBRE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31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3178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Dentro de las “Otras Ecografías” tenemos:</a:t>
            </a:r>
          </a:p>
          <a:p>
            <a:pPr marL="171450" indent="-171450">
              <a:buFontTx/>
              <a:buChar char="-"/>
            </a:pPr>
            <a:r>
              <a:rPr lang="es-ES" dirty="0"/>
              <a:t>De partes Blandas.</a:t>
            </a:r>
          </a:p>
          <a:p>
            <a:pPr marL="171450" indent="-171450">
              <a:buFontTx/>
              <a:buChar char="-"/>
            </a:pPr>
            <a:r>
              <a:rPr lang="es-ES" dirty="0"/>
              <a:t>De Pelvis</a:t>
            </a:r>
          </a:p>
          <a:p>
            <a:pPr marL="171450" indent="-171450">
              <a:buFontTx/>
              <a:buChar char="-"/>
            </a:pPr>
            <a:r>
              <a:rPr lang="es-ES" dirty="0"/>
              <a:t>De tiroides</a:t>
            </a:r>
          </a:p>
          <a:p>
            <a:pPr marL="171450" indent="-171450">
              <a:buFontTx/>
              <a:buChar char="-"/>
            </a:pPr>
            <a:r>
              <a:rPr lang="es-ES" dirty="0"/>
              <a:t>Vascular</a:t>
            </a:r>
          </a:p>
          <a:p>
            <a:pPr marL="171450" indent="-171450">
              <a:buFontTx/>
              <a:buChar char="-"/>
            </a:pPr>
            <a:r>
              <a:rPr lang="es-ES" dirty="0"/>
              <a:t>Renal</a:t>
            </a:r>
          </a:p>
          <a:p>
            <a:pPr marL="0" indent="0">
              <a:buFontTx/>
              <a:buNone/>
            </a:pPr>
            <a:r>
              <a:rPr lang="es-ES" dirty="0"/>
              <a:t>Entre otras.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36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57962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Dentro de las “Otras Ecografías” tenemos: De partes Blandas, De Pelvis, De tiroides, Vascular, Renal, entre otras.</a:t>
            </a:r>
          </a:p>
          <a:p>
            <a:endParaRPr lang="es-ES" dirty="0"/>
          </a:p>
          <a:p>
            <a:r>
              <a:rPr lang="es-ES" dirty="0"/>
              <a:t>Otros TAC: Angiotac, Musculoesquelética, Urografía, Órbitas maxilofaciales, entre otras.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37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6174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100% de Cumplimiento GES durante el año 2022.</a:t>
            </a:r>
          </a:p>
          <a:p>
            <a:r>
              <a:rPr lang="es-ES" dirty="0"/>
              <a:t>Se realizaron casi 7 mil prestaciones, de las cuales un XX% corresponden a intervenciones quirúrgicas, de las cuales destacan:</a:t>
            </a:r>
          </a:p>
          <a:p>
            <a:pPr marL="171450" indent="-171450">
              <a:buFontTx/>
              <a:buChar char="-"/>
            </a:pPr>
            <a:r>
              <a:rPr lang="es-CL" dirty="0"/>
              <a:t>Colecistectomía vía </a:t>
            </a:r>
            <a:r>
              <a:rPr lang="es-CL" dirty="0" err="1"/>
              <a:t>laparascópica</a:t>
            </a:r>
            <a:r>
              <a:rPr lang="es-CL" dirty="0"/>
              <a:t>.</a:t>
            </a:r>
          </a:p>
          <a:p>
            <a:pPr marL="171450" indent="-171450">
              <a:buFontTx/>
              <a:buChar char="-"/>
            </a:pPr>
            <a:r>
              <a:rPr lang="es-CL" dirty="0"/>
              <a:t>Cataratas.</a:t>
            </a:r>
          </a:p>
          <a:p>
            <a:pPr marL="171450" indent="-171450">
              <a:buFontTx/>
              <a:buChar char="-"/>
            </a:pPr>
            <a:endParaRPr lang="es-CL" dirty="0"/>
          </a:p>
          <a:p>
            <a:pPr marL="171450" indent="-171450">
              <a:buFontTx/>
              <a:buChar char="-"/>
            </a:pPr>
            <a:r>
              <a:rPr lang="es-CL" dirty="0"/>
              <a:t>Destacar que con la entrada de funcionamiento del TAC, durante el año 2022 se pudo dar cobertura a la prestación GES relacionada a los “Accidentes Cerebrovasculares”. Confirmación de 45 accidentes cerebrovasculares isquémicos.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38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5485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39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73884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Oftalmología: </a:t>
            </a:r>
            <a:r>
              <a:rPr lang="es-ES" dirty="0" err="1"/>
              <a:t>Autoqueratorefractometro</a:t>
            </a:r>
            <a:r>
              <a:rPr lang="es-ES" dirty="0"/>
              <a:t>, Proyector de optotipos, Lámpara de hendidura, Tonómetro, Oftalmoscopio y </a:t>
            </a:r>
            <a:r>
              <a:rPr lang="es-ES" dirty="0" err="1"/>
              <a:t>Lensómetro</a:t>
            </a:r>
            <a:r>
              <a:rPr lang="es-ES" dirty="0"/>
              <a:t>.</a:t>
            </a:r>
          </a:p>
          <a:p>
            <a:r>
              <a:rPr lang="es-ES" dirty="0"/>
              <a:t>Oficinas: Escritorios, Sillas, Muebles, Dispensadores de agua, etc.</a:t>
            </a:r>
          </a:p>
          <a:p>
            <a:r>
              <a:rPr lang="es-ES" dirty="0"/>
              <a:t>Laboratorio: 2 Refrigeradores Clínicos, 2 Centrifugas digitales, 2 agitadores de tubos.</a:t>
            </a:r>
          </a:p>
          <a:p>
            <a:r>
              <a:rPr lang="es-ES" dirty="0"/>
              <a:t>Aseo: 2 Abrillantadoras.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41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4076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931D7-F8EA-4477-B689-3A4F66B25960}" type="slidenum">
              <a:rPr lang="es-CL" smtClean="0"/>
              <a:t>51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792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F4D5E37-ACD7-C77B-0CB7-9ED68AA14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815B622-52CF-280C-058B-52EB18603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B8C8A41-C605-3D90-BE46-72FCC953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586204-6E29-CE48-649A-0F32B904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FA33DF3-7482-F08C-01DC-003CA4C9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026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B5D55F3-8074-DE87-F64C-5E3D2D60E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0425F0E-338E-2C67-D74C-3E15C06C6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88909D5-43A0-1435-989B-12C87AED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608D7A6-9929-931C-AFA7-DDB76EE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3E1B1E0-7967-88C8-80BE-C4D1DAC4F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59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A811461-DE65-FB97-9C2B-5E4DFB03B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E3E0AF4-7965-86CE-9FC2-90495D42D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7AC1549-4D97-C37B-505F-196AB96C3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51029BB-39DA-A4E8-9778-7E3A7C4EC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276CBC2-88D0-B43C-340F-29470FDE9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828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C8B4E4E-E3E8-CF4E-2C65-E2270B0B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084BB3D-A790-F57D-132C-7A4152E9F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D91BCA89-4F35-89A8-B093-6236F3187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6C462DB-673E-1AAB-8B83-3AE535685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FCAC17C-290D-10C5-2FFC-61D42B9CD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325EF84-8E44-44FF-9D80-76149ED3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235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071595A-EE2E-AD96-1F95-91170A9E2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0B0B8B6-12AE-0845-2D87-BB25082E4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F04118E-8844-2735-90C1-6F2B99F01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9D06573-82A3-A818-4A26-7AF740BE9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65CA427E-77B5-64FA-C661-1A9B72503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AA53BBF-DCAA-AFDB-5F4A-6FC26B25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1F1DECA7-70B2-0746-33A5-F2078E8BB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D7D9B178-40F3-9358-00DF-153C0A050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455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F7CB4F1-29DC-483E-409B-85055681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9EC7DE26-717E-CEC7-FC8B-8CA9DF411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6F141772-B001-DA25-F943-5D4FBF1C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C6C89B10-3FFE-C8CC-DEB4-C22B69CE4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1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825BE47-312D-8BCE-94A5-DDC49A04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FB8E80DA-FFF9-310E-D2DD-298EB340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92DCA7D9-3628-FDDF-90E0-CF79D65F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354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E1C1FF-DA88-2380-A5F7-043CF391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B7389CE-7B26-DB6E-376B-E51D44B6F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B91B968-FD1A-AA37-2CCA-F005251B4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5CCE701-B278-687A-BE42-6E927453A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2AFF25E4-84D7-4444-CD7B-E1FEF9E9A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5EF4A3A-3FA3-D13A-F32A-BE0EE45C2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453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932A1E1-FA7E-BFF3-D744-718E4EA7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01D3690-13A4-7CA3-998C-A55EE9DED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5FB7F8F-109E-D61E-F8E1-E8BCB945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A89DD15-2469-1DF0-333A-9B3A17DB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31B3F16-2CBA-8135-14A1-DC6F4FEC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F512903-063F-1759-F1D5-FA664A6B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309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BB02B2-5DA8-33EB-732D-5A87AF04F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FEEEB00D-8E5D-466D-3515-B1E6984A3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35F6939-148E-2163-8CB3-C581C6E1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6532FF6-AC05-C784-34E9-02EADA01E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685776D-5E01-9B97-7E09-F9D71C246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022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B3CF2A6-8F55-802B-DF51-70FE71C66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9E5F133-9C2A-C0BA-9C97-2C3346CAE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77895D7-E871-6B2C-9786-61DFBD35B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51BB4D8-46BA-D6B7-5929-1F3F8E1AE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D90D05D-1E4C-17DD-A6E6-7C42BC8C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73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D9B4C883-7248-08C8-2303-0BDDDC011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F87E39C-6318-332D-2647-5B2A2D679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477C4E1-B1D5-C36E-0494-218D4F527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47A9E-B3B7-4A4E-A181-CFD74D498BF2}" type="datetimeFigureOut">
              <a:rPr lang="es-CL" smtClean="0"/>
              <a:t>18-04-23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7478FB-43F2-63E0-2FB2-B1AFF5054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6434157-B412-5788-AFE3-27729C9F3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90927-F237-C541-A93A-E9750FCC96A3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099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jpe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jpe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3.jpeg"/><Relationship Id="rId10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jpeg"/><Relationship Id="rId12" Type="http://schemas.openxmlformats.org/officeDocument/2006/relationships/image" Target="../media/image23.jpeg"/><Relationship Id="rId13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8" Type="http://schemas.openxmlformats.org/officeDocument/2006/relationships/image" Target="../media/image20.png"/><Relationship Id="rId9" Type="http://schemas.microsoft.com/office/2007/relationships/hdphoto" Target="../media/hdphoto1.wdp"/><Relationship Id="rId10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8.png"/><Relationship Id="rId7" Type="http://schemas.openxmlformats.org/officeDocument/2006/relationships/image" Target="../media/image29.jpeg"/><Relationship Id="rId8" Type="http://schemas.openxmlformats.org/officeDocument/2006/relationships/image" Target="../media/image30.jpeg"/><Relationship Id="rId9" Type="http://schemas.openxmlformats.org/officeDocument/2006/relationships/image" Target="../media/image31.jpe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chart" Target="../charts/chart2.xml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image" Target="../media/image5.png"/><Relationship Id="rId7" Type="http://schemas.openxmlformats.org/officeDocument/2006/relationships/image" Target="../media/image38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5.xml"/><Relationship Id="rId5" Type="http://schemas.openxmlformats.org/officeDocument/2006/relationships/image" Target="../media/image5.pn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.png"/><Relationship Id="rId5" Type="http://schemas.openxmlformats.org/officeDocument/2006/relationships/image" Target="../media/image47.jpeg"/><Relationship Id="rId6" Type="http://schemas.openxmlformats.org/officeDocument/2006/relationships/image" Target="../media/image48.jpeg"/><Relationship Id="rId7" Type="http://schemas.openxmlformats.org/officeDocument/2006/relationships/image" Target="../media/image49.jpeg"/><Relationship Id="rId8" Type="http://schemas.openxmlformats.org/officeDocument/2006/relationships/image" Target="../media/image50.jpeg"/><Relationship Id="rId9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6.xml"/><Relationship Id="rId5" Type="http://schemas.openxmlformats.org/officeDocument/2006/relationships/image" Target="../media/image5.png"/><Relationship Id="rId6" Type="http://schemas.openxmlformats.org/officeDocument/2006/relationships/chart" Target="../charts/chart7.xml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8.xml"/><Relationship Id="rId5" Type="http://schemas.openxmlformats.org/officeDocument/2006/relationships/chart" Target="../charts/chart9.xml"/><Relationship Id="rId6" Type="http://schemas.openxmlformats.org/officeDocument/2006/relationships/chart" Target="../charts/chart10.xml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11.xml"/><Relationship Id="rId5" Type="http://schemas.openxmlformats.org/officeDocument/2006/relationships/chart" Target="../charts/chart12.xml"/><Relationship Id="rId6" Type="http://schemas.openxmlformats.org/officeDocument/2006/relationships/chart" Target="../charts/chart13.xml"/><Relationship Id="rId7" Type="http://schemas.openxmlformats.org/officeDocument/2006/relationships/chart" Target="../charts/chart14.xml"/><Relationship Id="rId8" Type="http://schemas.openxmlformats.org/officeDocument/2006/relationships/image" Target="../media/image5.png"/><Relationship Id="rId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15.xml"/><Relationship Id="rId5" Type="http://schemas.openxmlformats.org/officeDocument/2006/relationships/image" Target="../media/image5.pn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59.png"/><Relationship Id="rId9" Type="http://schemas.openxmlformats.org/officeDocument/2006/relationships/image" Target="../media/image60.png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16.xml"/><Relationship Id="rId5" Type="http://schemas.openxmlformats.org/officeDocument/2006/relationships/chart" Target="../charts/chart17.xml"/><Relationship Id="rId6" Type="http://schemas.openxmlformats.org/officeDocument/2006/relationships/chart" Target="../charts/chart18.xml"/><Relationship Id="rId7" Type="http://schemas.openxmlformats.org/officeDocument/2006/relationships/chart" Target="../charts/chart19.xml"/><Relationship Id="rId8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4" Type="http://schemas.openxmlformats.org/officeDocument/2006/relationships/chart" Target="../charts/chart22.xml"/><Relationship Id="rId5" Type="http://schemas.openxmlformats.org/officeDocument/2006/relationships/chart" Target="../charts/chart23.xml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chart" Target="../charts/chart24.xml"/><Relationship Id="rId7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4.png"/><Relationship Id="rId5" Type="http://schemas.openxmlformats.org/officeDocument/2006/relationships/chart" Target="../charts/chart26.xml"/><Relationship Id="rId6" Type="http://schemas.openxmlformats.org/officeDocument/2006/relationships/chart" Target="../charts/chart27.xml"/><Relationship Id="rId7" Type="http://schemas.openxmlformats.org/officeDocument/2006/relationships/image" Target="../media/image5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28.xml"/><Relationship Id="rId5" Type="http://schemas.openxmlformats.org/officeDocument/2006/relationships/image" Target="../media/image5.pn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29.xml"/><Relationship Id="rId5" Type="http://schemas.openxmlformats.org/officeDocument/2006/relationships/image" Target="../media/image5.png"/><Relationship Id="rId6" Type="http://schemas.openxmlformats.org/officeDocument/2006/relationships/chart" Target="../charts/chart30.xml"/><Relationship Id="rId7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8" Type="http://schemas.openxmlformats.org/officeDocument/2006/relationships/image" Target="../media/image83.png"/><Relationship Id="rId9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4" Type="http://schemas.openxmlformats.org/officeDocument/2006/relationships/image" Target="../media/image5.png"/><Relationship Id="rId5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jpeg"/><Relationship Id="rId7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94.png"/><Relationship Id="rId5" Type="http://schemas.openxmlformats.org/officeDocument/2006/relationships/image" Target="../media/image95.png"/><Relationship Id="rId6" Type="http://schemas.openxmlformats.org/officeDocument/2006/relationships/image" Target="../media/image96.jpeg"/><Relationship Id="rId7" Type="http://schemas.openxmlformats.org/officeDocument/2006/relationships/image" Target="../media/image97.png"/><Relationship Id="rId8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98.jpe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Relationship Id="rId8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2.jpe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6.jpeg"/><Relationship Id="rId5" Type="http://schemas.openxmlformats.org/officeDocument/2006/relationships/image" Target="../media/image107.jpeg"/><Relationship Id="rId6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5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8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9.jpeg"/><Relationship Id="rId5" Type="http://schemas.openxmlformats.org/officeDocument/2006/relationships/image" Target="../media/image110.jpeg"/><Relationship Id="rId6" Type="http://schemas.openxmlformats.org/officeDocument/2006/relationships/image" Target="../media/image111.jpeg"/><Relationship Id="rId7" Type="http://schemas.openxmlformats.org/officeDocument/2006/relationships/image" Target="../media/image112.jpe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3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4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5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6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6" Type="http://schemas.openxmlformats.org/officeDocument/2006/relationships/image" Target="../media/image119.png"/><Relationship Id="rId7" Type="http://schemas.openxmlformats.org/officeDocument/2006/relationships/image" Target="../media/image120.png"/><Relationship Id="rId8" Type="http://schemas.openxmlformats.org/officeDocument/2006/relationships/image" Target="../media/image121.png"/><Relationship Id="rId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A4B7633-0104-7E63-9AAA-FEB189D170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324" y="2740393"/>
            <a:ext cx="3337709" cy="156536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461D0ED4-7AC7-8739-C103-8C8F173796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1311" y="-610074"/>
            <a:ext cx="8070505" cy="746807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FA9209D-36E4-2EE4-23C3-FFC61771A3EE}"/>
              </a:ext>
            </a:extLst>
          </p:cNvPr>
          <p:cNvSpPr txBox="1"/>
          <p:nvPr/>
        </p:nvSpPr>
        <p:spPr>
          <a:xfrm>
            <a:off x="802433" y="4263440"/>
            <a:ext cx="374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70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Hospital de Tomé</a:t>
            </a:r>
            <a:endParaRPr kumimoji="0" lang="es-CL" sz="1800" b="0" i="0" u="none" strike="noStrike" kern="1200" cap="none" spc="70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1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="" xmlns:a16="http://schemas.microsoft.com/office/drawing/2014/main" id="{0A1D4737-EAE1-2770-BCBB-435333759081}"/>
              </a:ext>
            </a:extLst>
          </p:cNvPr>
          <p:cNvSpPr txBox="1"/>
          <p:nvPr/>
        </p:nvSpPr>
        <p:spPr>
          <a:xfrm>
            <a:off x="1091969" y="1753205"/>
            <a:ext cx="10008060" cy="376257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ctr"/>
            <a:r>
              <a:rPr lang="es-ES" sz="4800" b="1" i="1" dirty="0">
                <a:solidFill>
                  <a:schemeClr val="accent5">
                    <a:lumMod val="50000"/>
                  </a:schemeClr>
                </a:solidFill>
              </a:rPr>
              <a:t>“Ser un hospital con mayor capacidad resolutiva, seguridad y oportunidad en la atención, con un trato cercano a nuestros usuarios y activa participación de la comunidad.”</a:t>
            </a:r>
            <a:endParaRPr lang="es-ES" altLang="es-CL" sz="4800" b="1" i="1" dirty="0">
              <a:solidFill>
                <a:schemeClr val="accent5">
                  <a:lumMod val="50000"/>
                </a:schemeClr>
              </a:solidFill>
              <a:latin typeface="Lato" panose="020F0502020204030203" charset="0"/>
              <a:ea typeface="Lato" panose="020F0502020204030203" charset="0"/>
              <a:cs typeface="Lato" panose="020F0502020204030203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5479AD75-F3DD-FDD2-93B0-8A06A755216E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VISIÓN</a:t>
            </a:r>
          </a:p>
        </p:txBody>
      </p:sp>
    </p:spTree>
    <p:extLst>
      <p:ext uri="{BB962C8B-B14F-4D97-AF65-F5344CB8AC3E}">
        <p14:creationId xmlns:p14="http://schemas.microsoft.com/office/powerpoint/2010/main" val="18273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E8415A7D-350C-F9C6-69F4-2EAC29BBBC58}"/>
              </a:ext>
            </a:extLst>
          </p:cNvPr>
          <p:cNvSpPr txBox="1"/>
          <p:nvPr/>
        </p:nvSpPr>
        <p:spPr>
          <a:xfrm>
            <a:off x="789312" y="1949665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>
            <a:defPPr>
              <a:defRPr lang="es-CL"/>
            </a:defPPr>
            <a:lvl1pPr algn="ctr">
              <a:defRPr sz="1600" b="1">
                <a:solidFill>
                  <a:srgbClr val="002060"/>
                </a:solidFill>
              </a:defRPr>
            </a:lvl1pPr>
          </a:lstStyle>
          <a:p>
            <a:r>
              <a:rPr lang="es-ES" dirty="0"/>
              <a:t>Superficie </a:t>
            </a:r>
            <a:r>
              <a:rPr lang="es-ES" b="0" dirty="0"/>
              <a:t>(Km²)</a:t>
            </a:r>
            <a:endParaRPr lang="es-CL" b="0" dirty="0"/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B6D77906-D47F-EB7A-1A1A-2E7720634F5D}"/>
              </a:ext>
            </a:extLst>
          </p:cNvPr>
          <p:cNvSpPr txBox="1"/>
          <p:nvPr/>
        </p:nvSpPr>
        <p:spPr>
          <a:xfrm>
            <a:off x="787666" y="2392715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Población </a:t>
            </a:r>
            <a:r>
              <a:rPr lang="es-ES" sz="1600" dirty="0">
                <a:solidFill>
                  <a:srgbClr val="002060"/>
                </a:solidFill>
              </a:rPr>
              <a:t>(Hab.)</a:t>
            </a:r>
            <a:endParaRPr lang="es-CL" sz="1600" baseline="30000" dirty="0">
              <a:solidFill>
                <a:srgbClr val="002060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B3DF2D73-D1E8-F759-FF46-4978B55F5B33}"/>
              </a:ext>
            </a:extLst>
          </p:cNvPr>
          <p:cNvSpPr txBox="1"/>
          <p:nvPr/>
        </p:nvSpPr>
        <p:spPr>
          <a:xfrm>
            <a:off x="787666" y="3317767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Índice Dependencia </a:t>
            </a:r>
            <a:r>
              <a:rPr lang="es-ES" sz="1600" dirty="0">
                <a:solidFill>
                  <a:srgbClr val="002060"/>
                </a:solidFill>
              </a:rPr>
              <a:t>(</a:t>
            </a:r>
            <a:r>
              <a:rPr lang="es-ES" sz="1600" dirty="0" err="1">
                <a:solidFill>
                  <a:srgbClr val="002060"/>
                </a:solidFill>
              </a:rPr>
              <a:t>Pob</a:t>
            </a:r>
            <a:r>
              <a:rPr lang="es-ES" sz="1600" dirty="0">
                <a:solidFill>
                  <a:srgbClr val="002060"/>
                </a:solidFill>
              </a:rPr>
              <a:t>. Pas./Act.)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3F5A738F-770B-54E8-F530-1652044F379C}"/>
              </a:ext>
            </a:extLst>
          </p:cNvPr>
          <p:cNvSpPr txBox="1"/>
          <p:nvPr/>
        </p:nvSpPr>
        <p:spPr>
          <a:xfrm>
            <a:off x="787666" y="3784259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Índice Vejez </a:t>
            </a:r>
            <a:r>
              <a:rPr lang="es-ES" sz="1600" dirty="0">
                <a:solidFill>
                  <a:srgbClr val="002060"/>
                </a:solidFill>
              </a:rPr>
              <a:t>(&gt;60 a x 100&lt;15 a)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3209B347-1855-7918-4A5F-7C5F6B8F9232}"/>
              </a:ext>
            </a:extLst>
          </p:cNvPr>
          <p:cNvSpPr txBox="1"/>
          <p:nvPr/>
        </p:nvSpPr>
        <p:spPr>
          <a:xfrm>
            <a:off x="787666" y="4248961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Tasa de Mortalidad </a:t>
            </a:r>
            <a:r>
              <a:rPr lang="es-ES" sz="1600" dirty="0">
                <a:solidFill>
                  <a:srgbClr val="002060"/>
                </a:solidFill>
              </a:rPr>
              <a:t>(Fallecidos/1.000 Hb.)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1675AEDA-5AD5-94A2-B9B3-EA3E071FFBC4}"/>
              </a:ext>
            </a:extLst>
          </p:cNvPr>
          <p:cNvSpPr txBox="1"/>
          <p:nvPr/>
        </p:nvSpPr>
        <p:spPr>
          <a:xfrm>
            <a:off x="787666" y="4687039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Mortalidad Tumores </a:t>
            </a:r>
            <a:r>
              <a:rPr lang="es-ES" sz="1600" dirty="0">
                <a:solidFill>
                  <a:srgbClr val="002060"/>
                </a:solidFill>
              </a:rPr>
              <a:t>(Fallecidos/100.000 Hb.)</a:t>
            </a:r>
            <a:endParaRPr lang="es-CL" sz="1600" baseline="30000" dirty="0">
              <a:solidFill>
                <a:srgbClr val="002060"/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="" xmlns:a16="http://schemas.microsoft.com/office/drawing/2014/main" id="{FD5149C5-5E8E-93AB-A561-7958C2514D7F}"/>
              </a:ext>
            </a:extLst>
          </p:cNvPr>
          <p:cNvSpPr txBox="1"/>
          <p:nvPr/>
        </p:nvSpPr>
        <p:spPr>
          <a:xfrm>
            <a:off x="787666" y="5128927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Mortalidad Tu-Gástrico </a:t>
            </a:r>
            <a:r>
              <a:rPr lang="es-ES" sz="1600" dirty="0">
                <a:solidFill>
                  <a:srgbClr val="002060"/>
                </a:solidFill>
              </a:rPr>
              <a:t>(Fallecidos/100.000 Hb.)</a:t>
            </a:r>
            <a:endParaRPr lang="es-CL" sz="1600" baseline="30000" dirty="0">
              <a:solidFill>
                <a:srgbClr val="002060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221BD744-DBA2-32F6-CBC2-CA3A1C042EBC}"/>
              </a:ext>
            </a:extLst>
          </p:cNvPr>
          <p:cNvSpPr txBox="1"/>
          <p:nvPr/>
        </p:nvSpPr>
        <p:spPr>
          <a:xfrm>
            <a:off x="5528277" y="1950476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494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D43F7462-89E4-8C7E-1406-0BF422F27AD3}"/>
              </a:ext>
            </a:extLst>
          </p:cNvPr>
          <p:cNvSpPr txBox="1"/>
          <p:nvPr/>
        </p:nvSpPr>
        <p:spPr>
          <a:xfrm>
            <a:off x="5519233" y="2393211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58.729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B9D019F2-0162-79D0-1FD9-271B9952F9F4}"/>
              </a:ext>
            </a:extLst>
          </p:cNvPr>
          <p:cNvSpPr txBox="1"/>
          <p:nvPr/>
        </p:nvSpPr>
        <p:spPr>
          <a:xfrm>
            <a:off x="5528277" y="331793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48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40E91894-E0DA-835E-F1B3-BD0A67711FCA}"/>
              </a:ext>
            </a:extLst>
          </p:cNvPr>
          <p:cNvSpPr txBox="1"/>
          <p:nvPr/>
        </p:nvSpPr>
        <p:spPr>
          <a:xfrm>
            <a:off x="5510186" y="3788684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79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CCFDFDC5-5D80-166C-BBF4-F4368FE747E0}"/>
              </a:ext>
            </a:extLst>
          </p:cNvPr>
          <p:cNvSpPr txBox="1"/>
          <p:nvPr/>
        </p:nvSpPr>
        <p:spPr>
          <a:xfrm>
            <a:off x="5510185" y="424818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7,6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522B2A15-D982-527E-4051-7EC32AF7FEA8}"/>
              </a:ext>
            </a:extLst>
          </p:cNvPr>
          <p:cNvSpPr txBox="1"/>
          <p:nvPr/>
        </p:nvSpPr>
        <p:spPr>
          <a:xfrm>
            <a:off x="5507629" y="4687111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215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A04F7D7C-45CA-0EA6-D646-99E3C354D1E7}"/>
              </a:ext>
            </a:extLst>
          </p:cNvPr>
          <p:cNvSpPr txBox="1"/>
          <p:nvPr/>
        </p:nvSpPr>
        <p:spPr>
          <a:xfrm>
            <a:off x="5505072" y="512736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41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="" xmlns:a16="http://schemas.microsoft.com/office/drawing/2014/main" id="{8B0515F3-CBDD-4F62-6695-F0F88DA8032D}"/>
              </a:ext>
            </a:extLst>
          </p:cNvPr>
          <p:cNvSpPr txBox="1"/>
          <p:nvPr/>
        </p:nvSpPr>
        <p:spPr>
          <a:xfrm>
            <a:off x="7046800" y="1950476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107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="" xmlns:a16="http://schemas.microsoft.com/office/drawing/2014/main" id="{B7D7D93E-E360-1E8B-A751-F542D47E4BDF}"/>
              </a:ext>
            </a:extLst>
          </p:cNvPr>
          <p:cNvSpPr txBox="1"/>
          <p:nvPr/>
        </p:nvSpPr>
        <p:spPr>
          <a:xfrm>
            <a:off x="7046800" y="2393211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49.865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="" xmlns:a16="http://schemas.microsoft.com/office/drawing/2014/main" id="{5119E233-78BC-0EED-2B22-F8B28C7EBBB9}"/>
              </a:ext>
            </a:extLst>
          </p:cNvPr>
          <p:cNvSpPr txBox="1"/>
          <p:nvPr/>
        </p:nvSpPr>
        <p:spPr>
          <a:xfrm>
            <a:off x="7046799" y="331793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41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D7D73B86-4370-3AC5-AB5D-8D899D1A04F7}"/>
              </a:ext>
            </a:extLst>
          </p:cNvPr>
          <p:cNvSpPr txBox="1"/>
          <p:nvPr/>
        </p:nvSpPr>
        <p:spPr>
          <a:xfrm>
            <a:off x="7037753" y="3788684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54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="" xmlns:a16="http://schemas.microsoft.com/office/drawing/2014/main" id="{87267A35-DF5B-AEF3-AEF7-5C25C8ACCF4C}"/>
              </a:ext>
            </a:extLst>
          </p:cNvPr>
          <p:cNvSpPr txBox="1"/>
          <p:nvPr/>
        </p:nvSpPr>
        <p:spPr>
          <a:xfrm>
            <a:off x="7037752" y="424818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5,6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="" xmlns:a16="http://schemas.microsoft.com/office/drawing/2014/main" id="{66A4896F-8634-F2DA-2892-C649E7859401}"/>
              </a:ext>
            </a:extLst>
          </p:cNvPr>
          <p:cNvSpPr txBox="1"/>
          <p:nvPr/>
        </p:nvSpPr>
        <p:spPr>
          <a:xfrm>
            <a:off x="7035196" y="4696636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167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26F7638F-7D96-E5B7-58AD-C78962A22F97}"/>
              </a:ext>
            </a:extLst>
          </p:cNvPr>
          <p:cNvSpPr txBox="1"/>
          <p:nvPr/>
        </p:nvSpPr>
        <p:spPr>
          <a:xfrm>
            <a:off x="7032639" y="5131092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35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="" xmlns:a16="http://schemas.microsoft.com/office/drawing/2014/main" id="{F2622996-A738-E9EB-9CF3-E34BB0A8A7A2}"/>
              </a:ext>
            </a:extLst>
          </p:cNvPr>
          <p:cNvSpPr txBox="1"/>
          <p:nvPr/>
        </p:nvSpPr>
        <p:spPr>
          <a:xfrm>
            <a:off x="8585310" y="1947636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54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="" xmlns:a16="http://schemas.microsoft.com/office/drawing/2014/main" id="{FBA7EABB-07EE-DFAC-4DEC-4DC609378BCC}"/>
              </a:ext>
            </a:extLst>
          </p:cNvPr>
          <p:cNvSpPr txBox="1"/>
          <p:nvPr/>
        </p:nvSpPr>
        <p:spPr>
          <a:xfrm>
            <a:off x="8585310" y="2390371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97.273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="" xmlns:a16="http://schemas.microsoft.com/office/drawing/2014/main" id="{9F3E7D78-2704-282A-D5FE-AF4EEA9B9D04}"/>
              </a:ext>
            </a:extLst>
          </p:cNvPr>
          <p:cNvSpPr txBox="1"/>
          <p:nvPr/>
        </p:nvSpPr>
        <p:spPr>
          <a:xfrm>
            <a:off x="8585309" y="331509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42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="" xmlns:a16="http://schemas.microsoft.com/office/drawing/2014/main" id="{DA912A04-CB31-647C-89C6-394DAFB04399}"/>
              </a:ext>
            </a:extLst>
          </p:cNvPr>
          <p:cNvSpPr txBox="1"/>
          <p:nvPr/>
        </p:nvSpPr>
        <p:spPr>
          <a:xfrm>
            <a:off x="8576263" y="3785844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68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="" xmlns:a16="http://schemas.microsoft.com/office/drawing/2014/main" id="{947B0751-C5AA-E91A-917E-40C359707998}"/>
              </a:ext>
            </a:extLst>
          </p:cNvPr>
          <p:cNvSpPr txBox="1"/>
          <p:nvPr/>
        </p:nvSpPr>
        <p:spPr>
          <a:xfrm>
            <a:off x="8576262" y="424534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4,5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="" xmlns:a16="http://schemas.microsoft.com/office/drawing/2014/main" id="{0ED1AD1B-4EFF-EBA1-3C2B-7E24D9A6DCF7}"/>
              </a:ext>
            </a:extLst>
          </p:cNvPr>
          <p:cNvSpPr txBox="1"/>
          <p:nvPr/>
        </p:nvSpPr>
        <p:spPr>
          <a:xfrm>
            <a:off x="8573706" y="4703321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134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="" xmlns:a16="http://schemas.microsoft.com/office/drawing/2014/main" id="{1C4BB7DF-4F71-9F2D-A000-6610C84959B6}"/>
              </a:ext>
            </a:extLst>
          </p:cNvPr>
          <p:cNvSpPr txBox="1"/>
          <p:nvPr/>
        </p:nvSpPr>
        <p:spPr>
          <a:xfrm>
            <a:off x="8571149" y="5128252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21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="" xmlns:a16="http://schemas.microsoft.com/office/drawing/2014/main" id="{13BCBC16-28E2-E166-5340-DD31760F92CA}"/>
              </a:ext>
            </a:extLst>
          </p:cNvPr>
          <p:cNvSpPr txBox="1"/>
          <p:nvPr/>
        </p:nvSpPr>
        <p:spPr>
          <a:xfrm>
            <a:off x="787666" y="2840349"/>
            <a:ext cx="4608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Ruralidad </a:t>
            </a:r>
            <a:r>
              <a:rPr lang="es-ES" sz="1600" dirty="0">
                <a:solidFill>
                  <a:srgbClr val="002060"/>
                </a:solidFill>
              </a:rPr>
              <a:t>(%)</a:t>
            </a:r>
            <a:endParaRPr lang="es-CL" sz="1600" baseline="30000" dirty="0">
              <a:solidFill>
                <a:srgbClr val="002060"/>
              </a:solidFill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A1E42709-7A2F-6718-DF79-76FF9A7122D8}"/>
              </a:ext>
            </a:extLst>
          </p:cNvPr>
          <p:cNvSpPr txBox="1"/>
          <p:nvPr/>
        </p:nvSpPr>
        <p:spPr>
          <a:xfrm>
            <a:off x="5519233" y="2840888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9,9 %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="" xmlns:a16="http://schemas.microsoft.com/office/drawing/2014/main" id="{015FA110-0AB1-FC76-0843-500B05F64036}"/>
              </a:ext>
            </a:extLst>
          </p:cNvPr>
          <p:cNvSpPr txBox="1"/>
          <p:nvPr/>
        </p:nvSpPr>
        <p:spPr>
          <a:xfrm>
            <a:off x="7046800" y="2840888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1 %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="" xmlns:a16="http://schemas.microsoft.com/office/drawing/2014/main" id="{1B8BDA61-A8EE-0898-D519-24060462424B}"/>
              </a:ext>
            </a:extLst>
          </p:cNvPr>
          <p:cNvSpPr txBox="1"/>
          <p:nvPr/>
        </p:nvSpPr>
        <p:spPr>
          <a:xfrm>
            <a:off x="8585310" y="2838129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0,9 %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="" xmlns:a16="http://schemas.microsoft.com/office/drawing/2014/main" id="{97A1CB5B-39D8-C425-74E2-DCFF36E565ED}"/>
              </a:ext>
            </a:extLst>
          </p:cNvPr>
          <p:cNvSpPr txBox="1"/>
          <p:nvPr/>
        </p:nvSpPr>
        <p:spPr>
          <a:xfrm>
            <a:off x="10107752" y="1947636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93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="" xmlns:a16="http://schemas.microsoft.com/office/drawing/2014/main" id="{AE868AF7-7167-7BCE-0608-786798BFE14B}"/>
              </a:ext>
            </a:extLst>
          </p:cNvPr>
          <p:cNvSpPr txBox="1"/>
          <p:nvPr/>
        </p:nvSpPr>
        <p:spPr>
          <a:xfrm>
            <a:off x="10098705" y="238883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158.345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="" xmlns:a16="http://schemas.microsoft.com/office/drawing/2014/main" id="{FFE61012-ABED-0B66-69C3-1F5518DB2CC7}"/>
              </a:ext>
            </a:extLst>
          </p:cNvPr>
          <p:cNvSpPr txBox="1"/>
          <p:nvPr/>
        </p:nvSpPr>
        <p:spPr>
          <a:xfrm>
            <a:off x="10107751" y="3314674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42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="" xmlns:a16="http://schemas.microsoft.com/office/drawing/2014/main" id="{9DF85763-0FA8-122D-F6D5-E8A8EF7B8006}"/>
              </a:ext>
            </a:extLst>
          </p:cNvPr>
          <p:cNvSpPr txBox="1"/>
          <p:nvPr/>
        </p:nvSpPr>
        <p:spPr>
          <a:xfrm>
            <a:off x="10098705" y="3785844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60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="" xmlns:a16="http://schemas.microsoft.com/office/drawing/2014/main" id="{7D885F29-F041-4305-026F-EFBFA3D7C734}"/>
              </a:ext>
            </a:extLst>
          </p:cNvPr>
          <p:cNvSpPr txBox="1"/>
          <p:nvPr/>
        </p:nvSpPr>
        <p:spPr>
          <a:xfrm>
            <a:off x="10098704" y="424534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6,1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="" xmlns:a16="http://schemas.microsoft.com/office/drawing/2014/main" id="{0D90193A-0418-1309-BB21-20A144EE8A43}"/>
              </a:ext>
            </a:extLst>
          </p:cNvPr>
          <p:cNvSpPr txBox="1"/>
          <p:nvPr/>
        </p:nvSpPr>
        <p:spPr>
          <a:xfrm>
            <a:off x="10093591" y="4703321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139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="" xmlns:a16="http://schemas.microsoft.com/office/drawing/2014/main" id="{D0BEAD2C-10A6-AD90-9EC8-67C2A39FB474}"/>
              </a:ext>
            </a:extLst>
          </p:cNvPr>
          <p:cNvSpPr txBox="1"/>
          <p:nvPr/>
        </p:nvSpPr>
        <p:spPr>
          <a:xfrm>
            <a:off x="10093591" y="5132735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19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="" xmlns:a16="http://schemas.microsoft.com/office/drawing/2014/main" id="{48060AE2-6DB4-6C8B-112E-2970BCA2585A}"/>
              </a:ext>
            </a:extLst>
          </p:cNvPr>
          <p:cNvSpPr txBox="1"/>
          <p:nvPr/>
        </p:nvSpPr>
        <p:spPr>
          <a:xfrm>
            <a:off x="10093591" y="2838129"/>
            <a:ext cx="1404000" cy="338554"/>
          </a:xfrm>
          <a:prstGeom prst="rect">
            <a:avLst/>
          </a:prstGeom>
          <a:noFill/>
          <a:ln w="25400">
            <a:solidFill>
              <a:srgbClr val="0EB2A6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1 %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6" name="CuadroTexto 65">
            <a:extLst>
              <a:ext uri="{FF2B5EF4-FFF2-40B4-BE49-F238E27FC236}">
                <a16:creationId xmlns="" xmlns:a16="http://schemas.microsoft.com/office/drawing/2014/main" id="{5080396C-89F6-FFAB-6BAD-E952387A5913}"/>
              </a:ext>
            </a:extLst>
          </p:cNvPr>
          <p:cNvSpPr txBox="1"/>
          <p:nvPr/>
        </p:nvSpPr>
        <p:spPr>
          <a:xfrm>
            <a:off x="5528276" y="1491588"/>
            <a:ext cx="1404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8A873"/>
                </a:solidFill>
              </a:rPr>
              <a:t>TOMÉ</a:t>
            </a:r>
            <a:endParaRPr lang="es-CL" sz="1600" b="1" baseline="30000" dirty="0">
              <a:solidFill>
                <a:srgbClr val="08A873"/>
              </a:solidFill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="" xmlns:a16="http://schemas.microsoft.com/office/drawing/2014/main" id="{0D6B2494-668F-6DD8-9225-1AE7500AF22C}"/>
              </a:ext>
            </a:extLst>
          </p:cNvPr>
          <p:cNvSpPr txBox="1"/>
          <p:nvPr/>
        </p:nvSpPr>
        <p:spPr>
          <a:xfrm>
            <a:off x="7055843" y="1491588"/>
            <a:ext cx="1404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PENCO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="" xmlns:a16="http://schemas.microsoft.com/office/drawing/2014/main" id="{37AA70BC-4924-1769-7822-BD84E076FB22}"/>
              </a:ext>
            </a:extLst>
          </p:cNvPr>
          <p:cNvSpPr txBox="1"/>
          <p:nvPr/>
        </p:nvSpPr>
        <p:spPr>
          <a:xfrm>
            <a:off x="8594353" y="1498273"/>
            <a:ext cx="1404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HUALPÉN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="" xmlns:a16="http://schemas.microsoft.com/office/drawing/2014/main" id="{066AAE8A-88C7-500D-4AF7-B1C613BA6311}"/>
              </a:ext>
            </a:extLst>
          </p:cNvPr>
          <p:cNvSpPr txBox="1"/>
          <p:nvPr/>
        </p:nvSpPr>
        <p:spPr>
          <a:xfrm>
            <a:off x="10116796" y="1495404"/>
            <a:ext cx="1404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</a:rPr>
              <a:t>TALCAHUANO</a:t>
            </a:r>
            <a:endParaRPr lang="es-CL" sz="1600" b="1" baseline="30000" dirty="0">
              <a:solidFill>
                <a:srgbClr val="00206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3F389F82-7649-39A9-ABD0-06FD5884FB11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Demografía Red del SST</a:t>
            </a:r>
          </a:p>
        </p:txBody>
      </p:sp>
    </p:spTree>
    <p:extLst>
      <p:ext uri="{BB962C8B-B14F-4D97-AF65-F5344CB8AC3E}">
        <p14:creationId xmlns:p14="http://schemas.microsoft.com/office/powerpoint/2010/main" val="156677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719F828D-3909-323B-A20F-A3CD06489F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98931C1-FBC7-2103-01B7-66228D099328}"/>
              </a:ext>
            </a:extLst>
          </p:cNvPr>
          <p:cNvSpPr txBox="1"/>
          <p:nvPr/>
        </p:nvSpPr>
        <p:spPr>
          <a:xfrm>
            <a:off x="1252728" y="1664208"/>
            <a:ext cx="78889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E3625BEA-8195-539C-FC47-88D80446F263}"/>
              </a:ext>
            </a:extLst>
          </p:cNvPr>
          <p:cNvSpPr txBox="1"/>
          <p:nvPr/>
        </p:nvSpPr>
        <p:spPr>
          <a:xfrm>
            <a:off x="0" y="398145"/>
            <a:ext cx="12191999" cy="1015663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 </a:t>
            </a:r>
            <a:r>
              <a:rPr lang="es-ES" sz="60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Temario</a:t>
            </a:r>
            <a:endParaRPr lang="es-CL" sz="6000" b="1" dirty="0">
              <a:latin typeface="Gobc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100CD902-3661-6CF7-73E1-BAA4F40DBA37}"/>
              </a:ext>
            </a:extLst>
          </p:cNvPr>
          <p:cNvSpPr txBox="1"/>
          <p:nvPr/>
        </p:nvSpPr>
        <p:spPr>
          <a:xfrm>
            <a:off x="-1" y="1664209"/>
            <a:ext cx="12191999" cy="4596892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r>
              <a:rPr lang="es-ES" sz="4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Área Gestión de las Personas.</a:t>
            </a:r>
          </a:p>
          <a:p>
            <a:pPr lvl="3">
              <a:lnSpc>
                <a:spcPct val="130000"/>
              </a:lnSpc>
            </a:pPr>
            <a:r>
              <a:rPr lang="es-ES" sz="4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COVID 2022.</a:t>
            </a:r>
          </a:p>
          <a:p>
            <a:pPr lvl="3">
              <a:lnSpc>
                <a:spcPct val="130000"/>
              </a:lnSpc>
            </a:pPr>
            <a:r>
              <a:rPr lang="es-ES" sz="4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Subdirección Gestión Asistencial.</a:t>
            </a:r>
          </a:p>
          <a:p>
            <a:pPr lvl="3">
              <a:lnSpc>
                <a:spcPct val="130000"/>
              </a:lnSpc>
            </a:pPr>
            <a:r>
              <a:rPr lang="es-ES" sz="4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Área Financiera.</a:t>
            </a:r>
          </a:p>
          <a:p>
            <a:pPr lvl="3">
              <a:lnSpc>
                <a:spcPct val="130000"/>
              </a:lnSpc>
              <a:spcAft>
                <a:spcPts val="600"/>
              </a:spcAft>
            </a:pPr>
            <a:r>
              <a:rPr lang="es-ES" sz="4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Participación Social.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="" xmlns:a16="http://schemas.microsoft.com/office/drawing/2014/main" id="{A8381609-295D-AE76-FB14-F50C152D1792}"/>
              </a:ext>
            </a:extLst>
          </p:cNvPr>
          <p:cNvSpPr/>
          <p:nvPr/>
        </p:nvSpPr>
        <p:spPr>
          <a:xfrm>
            <a:off x="734451" y="3635597"/>
            <a:ext cx="540000" cy="540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7" name="Freeform 66">
            <a:extLst>
              <a:ext uri="{FF2B5EF4-FFF2-40B4-BE49-F238E27FC236}">
                <a16:creationId xmlns="" xmlns:a16="http://schemas.microsoft.com/office/drawing/2014/main" id="{06C0E2AC-DC4C-7B2A-6326-17BDDAB795D0}"/>
              </a:ext>
            </a:extLst>
          </p:cNvPr>
          <p:cNvSpPr>
            <a:spLocks noEditPoints="1"/>
          </p:cNvSpPr>
          <p:nvPr/>
        </p:nvSpPr>
        <p:spPr bwMode="auto">
          <a:xfrm>
            <a:off x="842690" y="2027645"/>
            <a:ext cx="324000" cy="288000"/>
          </a:xfrm>
          <a:custGeom>
            <a:avLst/>
            <a:gdLst>
              <a:gd name="T0" fmla="*/ 2147483646 w 73"/>
              <a:gd name="T1" fmla="*/ 2147483646 h 68"/>
              <a:gd name="T2" fmla="*/ 2147483646 w 73"/>
              <a:gd name="T3" fmla="*/ 2147483646 h 68"/>
              <a:gd name="T4" fmla="*/ 0 w 73"/>
              <a:gd name="T5" fmla="*/ 2147483646 h 68"/>
              <a:gd name="T6" fmla="*/ 2147483646 w 73"/>
              <a:gd name="T7" fmla="*/ 2147483646 h 68"/>
              <a:gd name="T8" fmla="*/ 2147483646 w 73"/>
              <a:gd name="T9" fmla="*/ 2147483646 h 68"/>
              <a:gd name="T10" fmla="*/ 2147483646 w 73"/>
              <a:gd name="T11" fmla="*/ 2147483646 h 68"/>
              <a:gd name="T12" fmla="*/ 2147483646 w 73"/>
              <a:gd name="T13" fmla="*/ 2147483646 h 68"/>
              <a:gd name="T14" fmla="*/ 2147483646 w 73"/>
              <a:gd name="T15" fmla="*/ 2147483646 h 68"/>
              <a:gd name="T16" fmla="*/ 2147483646 w 73"/>
              <a:gd name="T17" fmla="*/ 2147483646 h 68"/>
              <a:gd name="T18" fmla="*/ 2147483646 w 73"/>
              <a:gd name="T19" fmla="*/ 2147483646 h 68"/>
              <a:gd name="T20" fmla="*/ 2147483646 w 73"/>
              <a:gd name="T21" fmla="*/ 2147483646 h 68"/>
              <a:gd name="T22" fmla="*/ 2147483646 w 73"/>
              <a:gd name="T23" fmla="*/ 0 h 68"/>
              <a:gd name="T24" fmla="*/ 2147483646 w 73"/>
              <a:gd name="T25" fmla="*/ 2147483646 h 68"/>
              <a:gd name="T26" fmla="*/ 2147483646 w 73"/>
              <a:gd name="T27" fmla="*/ 2147483646 h 68"/>
              <a:gd name="T28" fmla="*/ 2147483646 w 73"/>
              <a:gd name="T29" fmla="*/ 2147483646 h 68"/>
              <a:gd name="T30" fmla="*/ 2147483646 w 73"/>
              <a:gd name="T31" fmla="*/ 2147483646 h 68"/>
              <a:gd name="T32" fmla="*/ 2147483646 w 73"/>
              <a:gd name="T33" fmla="*/ 2147483646 h 68"/>
              <a:gd name="T34" fmla="*/ 2147483646 w 73"/>
              <a:gd name="T35" fmla="*/ 2147483646 h 68"/>
              <a:gd name="T36" fmla="*/ 2147483646 w 73"/>
              <a:gd name="T37" fmla="*/ 2147483646 h 68"/>
              <a:gd name="T38" fmla="*/ 2147483646 w 73"/>
              <a:gd name="T39" fmla="*/ 2147483646 h 68"/>
              <a:gd name="T40" fmla="*/ 2147483646 w 73"/>
              <a:gd name="T41" fmla="*/ 2147483646 h 68"/>
              <a:gd name="T42" fmla="*/ 2147483646 w 73"/>
              <a:gd name="T43" fmla="*/ 2147483646 h 68"/>
              <a:gd name="T44" fmla="*/ 2147483646 w 73"/>
              <a:gd name="T45" fmla="*/ 2147483646 h 68"/>
              <a:gd name="T46" fmla="*/ 2147483646 w 73"/>
              <a:gd name="T47" fmla="*/ 2147483646 h 68"/>
              <a:gd name="T48" fmla="*/ 2147483646 w 73"/>
              <a:gd name="T49" fmla="*/ 2147483646 h 68"/>
              <a:gd name="T50" fmla="*/ 2147483646 w 73"/>
              <a:gd name="T51" fmla="*/ 2147483646 h 68"/>
              <a:gd name="T52" fmla="*/ 2147483646 w 73"/>
              <a:gd name="T53" fmla="*/ 2147483646 h 68"/>
              <a:gd name="T54" fmla="*/ 2147483646 w 73"/>
              <a:gd name="T55" fmla="*/ 2147483646 h 68"/>
              <a:gd name="T56" fmla="*/ 2147483646 w 73"/>
              <a:gd name="T57" fmla="*/ 2147483646 h 68"/>
              <a:gd name="T58" fmla="*/ 2147483646 w 73"/>
              <a:gd name="T59" fmla="*/ 0 h 68"/>
              <a:gd name="T60" fmla="*/ 2147483646 w 73"/>
              <a:gd name="T61" fmla="*/ 2147483646 h 68"/>
              <a:gd name="T62" fmla="*/ 2147483646 w 73"/>
              <a:gd name="T63" fmla="*/ 2147483646 h 68"/>
              <a:gd name="T64" fmla="*/ 2147483646 w 73"/>
              <a:gd name="T65" fmla="*/ 2147483646 h 68"/>
              <a:gd name="T66" fmla="*/ 2147483646 w 73"/>
              <a:gd name="T67" fmla="*/ 2147483646 h 68"/>
              <a:gd name="T68" fmla="*/ 2147483646 w 73"/>
              <a:gd name="T69" fmla="*/ 2147483646 h 68"/>
              <a:gd name="T70" fmla="*/ 2147483646 w 73"/>
              <a:gd name="T71" fmla="*/ 2147483646 h 68"/>
              <a:gd name="T72" fmla="*/ 2147483646 w 73"/>
              <a:gd name="T73" fmla="*/ 2147483646 h 68"/>
              <a:gd name="T74" fmla="*/ 2147483646 w 73"/>
              <a:gd name="T75" fmla="*/ 2147483646 h 68"/>
              <a:gd name="T76" fmla="*/ 2147483646 w 73"/>
              <a:gd name="T77" fmla="*/ 2147483646 h 68"/>
              <a:gd name="T78" fmla="*/ 2147483646 w 73"/>
              <a:gd name="T79" fmla="*/ 2147483646 h 68"/>
              <a:gd name="T80" fmla="*/ 2147483646 w 73"/>
              <a:gd name="T81" fmla="*/ 2147483646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es-CL" dirty="0"/>
          </a:p>
        </p:txBody>
      </p:sp>
      <p:grpSp>
        <p:nvGrpSpPr>
          <p:cNvPr id="18" name="Group 323">
            <a:extLst>
              <a:ext uri="{FF2B5EF4-FFF2-40B4-BE49-F238E27FC236}">
                <a16:creationId xmlns="" xmlns:a16="http://schemas.microsoft.com/office/drawing/2014/main" id="{EFCF85ED-26B0-F522-95C4-342215D0A2E8}"/>
              </a:ext>
            </a:extLst>
          </p:cNvPr>
          <p:cNvGrpSpPr/>
          <p:nvPr/>
        </p:nvGrpSpPr>
        <p:grpSpPr>
          <a:xfrm>
            <a:off x="849696" y="3727605"/>
            <a:ext cx="324000" cy="324000"/>
            <a:chOff x="5599113" y="3013075"/>
            <a:chExt cx="292100" cy="292100"/>
          </a:xfrm>
          <a:solidFill>
            <a:schemeClr val="accent2"/>
          </a:solidFill>
        </p:grpSpPr>
        <p:sp>
          <p:nvSpPr>
            <p:cNvPr id="24" name="Freeform 228">
              <a:extLst>
                <a:ext uri="{FF2B5EF4-FFF2-40B4-BE49-F238E27FC236}">
                  <a16:creationId xmlns="" xmlns:a16="http://schemas.microsoft.com/office/drawing/2014/main" id="{574A71CA-B60C-BC05-A19C-EDCC807365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9113" y="3013075"/>
              <a:ext cx="292100" cy="292100"/>
            </a:xfrm>
            <a:custGeom>
              <a:avLst/>
              <a:gdLst/>
              <a:ahLst/>
              <a:cxnLst>
                <a:cxn ang="0">
                  <a:pos x="94" y="66"/>
                </a:cxn>
                <a:cxn ang="0">
                  <a:pos x="84" y="66"/>
                </a:cxn>
                <a:cxn ang="0">
                  <a:pos x="94" y="40"/>
                </a:cxn>
                <a:cxn ang="0">
                  <a:pos x="58" y="0"/>
                </a:cxn>
                <a:cxn ang="0">
                  <a:pos x="25" y="23"/>
                </a:cxn>
                <a:cxn ang="0">
                  <a:pos x="22" y="36"/>
                </a:cxn>
                <a:cxn ang="0">
                  <a:pos x="22" y="40"/>
                </a:cxn>
                <a:cxn ang="0">
                  <a:pos x="32" y="66"/>
                </a:cxn>
                <a:cxn ang="0">
                  <a:pos x="21" y="66"/>
                </a:cxn>
                <a:cxn ang="0">
                  <a:pos x="0" y="87"/>
                </a:cxn>
                <a:cxn ang="0">
                  <a:pos x="0" y="116"/>
                </a:cxn>
                <a:cxn ang="0">
                  <a:pos x="116" y="116"/>
                </a:cxn>
                <a:cxn ang="0">
                  <a:pos x="116" y="87"/>
                </a:cxn>
                <a:cxn ang="0">
                  <a:pos x="94" y="66"/>
                </a:cxn>
                <a:cxn ang="0">
                  <a:pos x="29" y="40"/>
                </a:cxn>
                <a:cxn ang="0">
                  <a:pos x="30" y="34"/>
                </a:cxn>
                <a:cxn ang="0">
                  <a:pos x="43" y="19"/>
                </a:cxn>
                <a:cxn ang="0">
                  <a:pos x="78" y="31"/>
                </a:cxn>
                <a:cxn ang="0">
                  <a:pos x="85" y="30"/>
                </a:cxn>
                <a:cxn ang="0">
                  <a:pos x="87" y="40"/>
                </a:cxn>
                <a:cxn ang="0">
                  <a:pos x="58" y="73"/>
                </a:cxn>
                <a:cxn ang="0">
                  <a:pos x="29" y="40"/>
                </a:cxn>
                <a:cxn ang="0">
                  <a:pos x="7" y="109"/>
                </a:cxn>
                <a:cxn ang="0">
                  <a:pos x="7" y="87"/>
                </a:cxn>
                <a:cxn ang="0">
                  <a:pos x="21" y="73"/>
                </a:cxn>
                <a:cxn ang="0">
                  <a:pos x="39" y="73"/>
                </a:cxn>
                <a:cxn ang="0">
                  <a:pos x="58" y="80"/>
                </a:cxn>
                <a:cxn ang="0">
                  <a:pos x="58" y="109"/>
                </a:cxn>
                <a:cxn ang="0">
                  <a:pos x="7" y="109"/>
                </a:cxn>
                <a:cxn ang="0">
                  <a:pos x="108" y="109"/>
                </a:cxn>
                <a:cxn ang="0">
                  <a:pos x="65" y="109"/>
                </a:cxn>
                <a:cxn ang="0">
                  <a:pos x="65" y="79"/>
                </a:cxn>
                <a:cxn ang="0">
                  <a:pos x="77" y="73"/>
                </a:cxn>
                <a:cxn ang="0">
                  <a:pos x="94" y="73"/>
                </a:cxn>
                <a:cxn ang="0">
                  <a:pos x="108" y="87"/>
                </a:cxn>
                <a:cxn ang="0">
                  <a:pos x="108" y="109"/>
                </a:cxn>
              </a:cxnLst>
              <a:rect l="0" t="0" r="r" b="b"/>
              <a:pathLst>
                <a:path w="116" h="116">
                  <a:moveTo>
                    <a:pt x="94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90" y="59"/>
                    <a:pt x="94" y="50"/>
                    <a:pt x="94" y="40"/>
                  </a:cubicBezTo>
                  <a:cubicBezTo>
                    <a:pt x="94" y="13"/>
                    <a:pt x="76" y="0"/>
                    <a:pt x="58" y="0"/>
                  </a:cubicBezTo>
                  <a:cubicBezTo>
                    <a:pt x="44" y="0"/>
                    <a:pt x="31" y="8"/>
                    <a:pt x="25" y="23"/>
                  </a:cubicBezTo>
                  <a:cubicBezTo>
                    <a:pt x="23" y="27"/>
                    <a:pt x="22" y="36"/>
                    <a:pt x="22" y="36"/>
                  </a:cubicBezTo>
                  <a:cubicBezTo>
                    <a:pt x="22" y="38"/>
                    <a:pt x="22" y="39"/>
                    <a:pt x="22" y="40"/>
                  </a:cubicBezTo>
                  <a:cubicBezTo>
                    <a:pt x="22" y="50"/>
                    <a:pt x="26" y="59"/>
                    <a:pt x="32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9" y="66"/>
                    <a:pt x="0" y="75"/>
                    <a:pt x="0" y="87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16" y="75"/>
                    <a:pt x="106" y="66"/>
                    <a:pt x="94" y="66"/>
                  </a:cubicBezTo>
                  <a:close/>
                  <a:moveTo>
                    <a:pt x="29" y="40"/>
                  </a:moveTo>
                  <a:cubicBezTo>
                    <a:pt x="29" y="38"/>
                    <a:pt x="30" y="36"/>
                    <a:pt x="30" y="34"/>
                  </a:cubicBezTo>
                  <a:cubicBezTo>
                    <a:pt x="36" y="31"/>
                    <a:pt x="40" y="26"/>
                    <a:pt x="43" y="19"/>
                  </a:cubicBezTo>
                  <a:cubicBezTo>
                    <a:pt x="49" y="26"/>
                    <a:pt x="63" y="31"/>
                    <a:pt x="78" y="31"/>
                  </a:cubicBezTo>
                  <a:cubicBezTo>
                    <a:pt x="81" y="31"/>
                    <a:pt x="83" y="30"/>
                    <a:pt x="85" y="30"/>
                  </a:cubicBezTo>
                  <a:cubicBezTo>
                    <a:pt x="86" y="33"/>
                    <a:pt x="87" y="36"/>
                    <a:pt x="87" y="40"/>
                  </a:cubicBezTo>
                  <a:cubicBezTo>
                    <a:pt x="87" y="58"/>
                    <a:pt x="69" y="73"/>
                    <a:pt x="58" y="73"/>
                  </a:cubicBezTo>
                  <a:cubicBezTo>
                    <a:pt x="47" y="73"/>
                    <a:pt x="29" y="58"/>
                    <a:pt x="29" y="40"/>
                  </a:cubicBezTo>
                  <a:close/>
                  <a:moveTo>
                    <a:pt x="7" y="109"/>
                  </a:moveTo>
                  <a:cubicBezTo>
                    <a:pt x="7" y="87"/>
                    <a:pt x="7" y="87"/>
                    <a:pt x="7" y="87"/>
                  </a:cubicBezTo>
                  <a:cubicBezTo>
                    <a:pt x="7" y="79"/>
                    <a:pt x="13" y="73"/>
                    <a:pt x="21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45" y="77"/>
                    <a:pt x="52" y="80"/>
                    <a:pt x="58" y="80"/>
                  </a:cubicBezTo>
                  <a:cubicBezTo>
                    <a:pt x="58" y="109"/>
                    <a:pt x="58" y="109"/>
                    <a:pt x="58" y="109"/>
                  </a:cubicBezTo>
                  <a:lnTo>
                    <a:pt x="7" y="109"/>
                  </a:lnTo>
                  <a:close/>
                  <a:moveTo>
                    <a:pt x="108" y="109"/>
                  </a:moveTo>
                  <a:cubicBezTo>
                    <a:pt x="65" y="109"/>
                    <a:pt x="65" y="109"/>
                    <a:pt x="65" y="109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69" y="78"/>
                    <a:pt x="73" y="76"/>
                    <a:pt x="77" y="73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102" y="73"/>
                    <a:pt x="108" y="79"/>
                    <a:pt x="108" y="87"/>
                  </a:cubicBezTo>
                  <a:lnTo>
                    <a:pt x="108" y="10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5" name="Oval 229">
              <a:extLst>
                <a:ext uri="{FF2B5EF4-FFF2-40B4-BE49-F238E27FC236}">
                  <a16:creationId xmlns="" xmlns:a16="http://schemas.microsoft.com/office/drawing/2014/main" id="{311EEED5-CF7B-19EC-534B-AEFC6795D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7063" y="3106738"/>
              <a:ext cx="19050" cy="174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6" name="Oval 230">
              <a:extLst>
                <a:ext uri="{FF2B5EF4-FFF2-40B4-BE49-F238E27FC236}">
                  <a16:creationId xmlns="" xmlns:a16="http://schemas.microsoft.com/office/drawing/2014/main" id="{DAE03B59-7928-52CA-4137-8B335E01E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2626" y="3106738"/>
              <a:ext cx="17463" cy="174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7" name="Freeform 231">
              <a:extLst>
                <a:ext uri="{FF2B5EF4-FFF2-40B4-BE49-F238E27FC236}">
                  <a16:creationId xmlns="" xmlns:a16="http://schemas.microsoft.com/office/drawing/2014/main" id="{170C47E8-2019-763C-303B-0385A6B0D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501" y="3214688"/>
              <a:ext cx="55563" cy="5556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3" y="0"/>
                </a:cxn>
                <a:cxn ang="0">
                  <a:pos x="13" y="11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13" y="24"/>
                </a:cxn>
                <a:cxn ang="0">
                  <a:pos x="13" y="35"/>
                </a:cxn>
                <a:cxn ang="0">
                  <a:pos x="24" y="35"/>
                </a:cxn>
                <a:cxn ang="0">
                  <a:pos x="24" y="24"/>
                </a:cxn>
                <a:cxn ang="0">
                  <a:pos x="35" y="24"/>
                </a:cxn>
                <a:cxn ang="0">
                  <a:pos x="35" y="11"/>
                </a:cxn>
                <a:cxn ang="0">
                  <a:pos x="24" y="11"/>
                </a:cxn>
                <a:cxn ang="0">
                  <a:pos x="24" y="0"/>
                </a:cxn>
              </a:cxnLst>
              <a:rect l="0" t="0" r="r" b="b"/>
              <a:pathLst>
                <a:path w="35" h="35">
                  <a:moveTo>
                    <a:pt x="24" y="0"/>
                  </a:moveTo>
                  <a:lnTo>
                    <a:pt x="13" y="0"/>
                  </a:lnTo>
                  <a:lnTo>
                    <a:pt x="13" y="11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13" y="24"/>
                  </a:lnTo>
                  <a:lnTo>
                    <a:pt x="13" y="35"/>
                  </a:lnTo>
                  <a:lnTo>
                    <a:pt x="24" y="35"/>
                  </a:lnTo>
                  <a:lnTo>
                    <a:pt x="24" y="24"/>
                  </a:lnTo>
                  <a:lnTo>
                    <a:pt x="35" y="24"/>
                  </a:lnTo>
                  <a:lnTo>
                    <a:pt x="35" y="11"/>
                  </a:lnTo>
                  <a:lnTo>
                    <a:pt x="24" y="11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8" name="Elipse 27">
            <a:extLst>
              <a:ext uri="{FF2B5EF4-FFF2-40B4-BE49-F238E27FC236}">
                <a16:creationId xmlns="" xmlns:a16="http://schemas.microsoft.com/office/drawing/2014/main" id="{A8869552-C201-4202-DDAC-0716C263FE5A}"/>
              </a:ext>
            </a:extLst>
          </p:cNvPr>
          <p:cNvSpPr/>
          <p:nvPr/>
        </p:nvSpPr>
        <p:spPr>
          <a:xfrm>
            <a:off x="727445" y="1895907"/>
            <a:ext cx="540000" cy="54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0" name="Elipse 29">
            <a:extLst>
              <a:ext uri="{FF2B5EF4-FFF2-40B4-BE49-F238E27FC236}">
                <a16:creationId xmlns="" xmlns:a16="http://schemas.microsoft.com/office/drawing/2014/main" id="{A17C5E13-BAC9-5F52-249C-A88474E4E7A2}"/>
              </a:ext>
            </a:extLst>
          </p:cNvPr>
          <p:cNvSpPr/>
          <p:nvPr/>
        </p:nvSpPr>
        <p:spPr>
          <a:xfrm>
            <a:off x="700028" y="2793279"/>
            <a:ext cx="540000" cy="54000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31" name="Group 322">
            <a:extLst>
              <a:ext uri="{FF2B5EF4-FFF2-40B4-BE49-F238E27FC236}">
                <a16:creationId xmlns="" xmlns:a16="http://schemas.microsoft.com/office/drawing/2014/main" id="{9283B2B3-0DC5-2065-9EB8-492CD747AB92}"/>
              </a:ext>
            </a:extLst>
          </p:cNvPr>
          <p:cNvGrpSpPr/>
          <p:nvPr/>
        </p:nvGrpSpPr>
        <p:grpSpPr>
          <a:xfrm>
            <a:off x="798201" y="2888468"/>
            <a:ext cx="360000" cy="360000"/>
            <a:chOff x="5006976" y="3013075"/>
            <a:chExt cx="304800" cy="292100"/>
          </a:xfrm>
          <a:solidFill>
            <a:schemeClr val="accent4"/>
          </a:solidFill>
        </p:grpSpPr>
        <p:sp>
          <p:nvSpPr>
            <p:cNvPr id="32" name="Oval 224">
              <a:extLst>
                <a:ext uri="{FF2B5EF4-FFF2-40B4-BE49-F238E27FC236}">
                  <a16:creationId xmlns="" xmlns:a16="http://schemas.microsoft.com/office/drawing/2014/main" id="{BFCAB943-85FC-A637-F86E-39A728DE0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2226" y="3179763"/>
              <a:ext cx="33338" cy="301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3" name="Oval 225">
              <a:extLst>
                <a:ext uri="{FF2B5EF4-FFF2-40B4-BE49-F238E27FC236}">
                  <a16:creationId xmlns="" xmlns:a16="http://schemas.microsoft.com/office/drawing/2014/main" id="{ABCC0F40-EE08-0E5E-F871-1962F73B2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1" y="3179763"/>
              <a:ext cx="31750" cy="301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4" name="Freeform 226">
              <a:extLst>
                <a:ext uri="{FF2B5EF4-FFF2-40B4-BE49-F238E27FC236}">
                  <a16:creationId xmlns="" xmlns:a16="http://schemas.microsoft.com/office/drawing/2014/main" id="{0632E341-6455-021B-E9F6-DA03AD31C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3051175"/>
              <a:ext cx="73025" cy="55563"/>
            </a:xfrm>
            <a:custGeom>
              <a:avLst/>
              <a:gdLst/>
              <a:ahLst/>
              <a:cxnLst>
                <a:cxn ang="0">
                  <a:pos x="13" y="35"/>
                </a:cxn>
                <a:cxn ang="0">
                  <a:pos x="33" y="35"/>
                </a:cxn>
                <a:cxn ang="0">
                  <a:pos x="33" y="22"/>
                </a:cxn>
                <a:cxn ang="0">
                  <a:pos x="46" y="22"/>
                </a:cxn>
                <a:cxn ang="0">
                  <a:pos x="46" y="11"/>
                </a:cxn>
                <a:cxn ang="0">
                  <a:pos x="33" y="11"/>
                </a:cxn>
                <a:cxn ang="0">
                  <a:pos x="33" y="0"/>
                </a:cxn>
                <a:cxn ang="0">
                  <a:pos x="13" y="0"/>
                </a:cxn>
                <a:cxn ang="0">
                  <a:pos x="13" y="11"/>
                </a:cxn>
                <a:cxn ang="0">
                  <a:pos x="0" y="11"/>
                </a:cxn>
                <a:cxn ang="0">
                  <a:pos x="0" y="22"/>
                </a:cxn>
                <a:cxn ang="0">
                  <a:pos x="13" y="22"/>
                </a:cxn>
                <a:cxn ang="0">
                  <a:pos x="13" y="35"/>
                </a:cxn>
              </a:cxnLst>
              <a:rect l="0" t="0" r="r" b="b"/>
              <a:pathLst>
                <a:path w="46" h="35">
                  <a:moveTo>
                    <a:pt x="13" y="35"/>
                  </a:moveTo>
                  <a:lnTo>
                    <a:pt x="33" y="35"/>
                  </a:lnTo>
                  <a:lnTo>
                    <a:pt x="33" y="22"/>
                  </a:lnTo>
                  <a:lnTo>
                    <a:pt x="46" y="22"/>
                  </a:lnTo>
                  <a:lnTo>
                    <a:pt x="46" y="11"/>
                  </a:lnTo>
                  <a:lnTo>
                    <a:pt x="33" y="11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13" y="11"/>
                  </a:lnTo>
                  <a:lnTo>
                    <a:pt x="0" y="11"/>
                  </a:lnTo>
                  <a:lnTo>
                    <a:pt x="0" y="22"/>
                  </a:lnTo>
                  <a:lnTo>
                    <a:pt x="13" y="22"/>
                  </a:lnTo>
                  <a:lnTo>
                    <a:pt x="13" y="3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5" name="Freeform 227">
              <a:extLst>
                <a:ext uri="{FF2B5EF4-FFF2-40B4-BE49-F238E27FC236}">
                  <a16:creationId xmlns="" xmlns:a16="http://schemas.microsoft.com/office/drawing/2014/main" id="{2868F189-CCD0-2536-C218-5B066BA009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6976" y="3013075"/>
              <a:ext cx="304800" cy="292100"/>
            </a:xfrm>
            <a:custGeom>
              <a:avLst/>
              <a:gdLst/>
              <a:ahLst/>
              <a:cxnLst>
                <a:cxn ang="0">
                  <a:pos x="106" y="56"/>
                </a:cxn>
                <a:cxn ang="0">
                  <a:pos x="106" y="56"/>
                </a:cxn>
                <a:cxn ang="0">
                  <a:pos x="92" y="32"/>
                </a:cxn>
                <a:cxn ang="0">
                  <a:pos x="97" y="0"/>
                </a:cxn>
                <a:cxn ang="0">
                  <a:pos x="24" y="0"/>
                </a:cxn>
                <a:cxn ang="0">
                  <a:pos x="29" y="34"/>
                </a:cxn>
                <a:cxn ang="0">
                  <a:pos x="18" y="54"/>
                </a:cxn>
                <a:cxn ang="0">
                  <a:pos x="18" y="54"/>
                </a:cxn>
                <a:cxn ang="0">
                  <a:pos x="3" y="87"/>
                </a:cxn>
                <a:cxn ang="0">
                  <a:pos x="10" y="85"/>
                </a:cxn>
                <a:cxn ang="0">
                  <a:pos x="19" y="76"/>
                </a:cxn>
                <a:cxn ang="0">
                  <a:pos x="62" y="116"/>
                </a:cxn>
                <a:cxn ang="0">
                  <a:pos x="103" y="79"/>
                </a:cxn>
                <a:cxn ang="0">
                  <a:pos x="111" y="85"/>
                </a:cxn>
                <a:cxn ang="0">
                  <a:pos x="117" y="87"/>
                </a:cxn>
                <a:cxn ang="0">
                  <a:pos x="106" y="56"/>
                </a:cxn>
                <a:cxn ang="0">
                  <a:pos x="88" y="8"/>
                </a:cxn>
                <a:cxn ang="0">
                  <a:pos x="83" y="44"/>
                </a:cxn>
                <a:cxn ang="0">
                  <a:pos x="38" y="44"/>
                </a:cxn>
                <a:cxn ang="0">
                  <a:pos x="32" y="8"/>
                </a:cxn>
                <a:cxn ang="0">
                  <a:pos x="88" y="8"/>
                </a:cxn>
                <a:cxn ang="0">
                  <a:pos x="98" y="71"/>
                </a:cxn>
                <a:cxn ang="0">
                  <a:pos x="62" y="109"/>
                </a:cxn>
                <a:cxn ang="0">
                  <a:pos x="25" y="71"/>
                </a:cxn>
                <a:cxn ang="0">
                  <a:pos x="24" y="65"/>
                </a:cxn>
                <a:cxn ang="0">
                  <a:pos x="53" y="51"/>
                </a:cxn>
                <a:cxn ang="0">
                  <a:pos x="71" y="51"/>
                </a:cxn>
                <a:cxn ang="0">
                  <a:pos x="99" y="65"/>
                </a:cxn>
                <a:cxn ang="0">
                  <a:pos x="98" y="71"/>
                </a:cxn>
              </a:cxnLst>
              <a:rect l="0" t="0" r="r" b="b"/>
              <a:pathLst>
                <a:path w="121" h="116">
                  <a:moveTo>
                    <a:pt x="106" y="56"/>
                  </a:moveTo>
                  <a:cubicBezTo>
                    <a:pt x="106" y="56"/>
                    <a:pt x="106" y="56"/>
                    <a:pt x="106" y="56"/>
                  </a:cubicBezTo>
                  <a:cubicBezTo>
                    <a:pt x="105" y="46"/>
                    <a:pt x="100" y="38"/>
                    <a:pt x="92" y="3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3" y="39"/>
                    <a:pt x="19" y="46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5" y="60"/>
                    <a:pt x="0" y="74"/>
                    <a:pt x="3" y="87"/>
                  </a:cubicBezTo>
                  <a:cubicBezTo>
                    <a:pt x="5" y="87"/>
                    <a:pt x="8" y="86"/>
                    <a:pt x="10" y="85"/>
                  </a:cubicBezTo>
                  <a:cubicBezTo>
                    <a:pt x="14" y="83"/>
                    <a:pt x="17" y="80"/>
                    <a:pt x="19" y="76"/>
                  </a:cubicBezTo>
                  <a:cubicBezTo>
                    <a:pt x="25" y="97"/>
                    <a:pt x="41" y="116"/>
                    <a:pt x="62" y="116"/>
                  </a:cubicBezTo>
                  <a:cubicBezTo>
                    <a:pt x="81" y="116"/>
                    <a:pt x="97" y="98"/>
                    <a:pt x="103" y="79"/>
                  </a:cubicBezTo>
                  <a:cubicBezTo>
                    <a:pt x="105" y="81"/>
                    <a:pt x="108" y="84"/>
                    <a:pt x="111" y="85"/>
                  </a:cubicBezTo>
                  <a:cubicBezTo>
                    <a:pt x="113" y="86"/>
                    <a:pt x="115" y="87"/>
                    <a:pt x="117" y="87"/>
                  </a:cubicBezTo>
                  <a:cubicBezTo>
                    <a:pt x="121" y="76"/>
                    <a:pt x="116" y="63"/>
                    <a:pt x="106" y="56"/>
                  </a:cubicBezTo>
                  <a:close/>
                  <a:moveTo>
                    <a:pt x="88" y="8"/>
                  </a:moveTo>
                  <a:cubicBezTo>
                    <a:pt x="83" y="44"/>
                    <a:pt x="83" y="44"/>
                    <a:pt x="83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88" y="8"/>
                  </a:lnTo>
                  <a:close/>
                  <a:moveTo>
                    <a:pt x="98" y="71"/>
                  </a:moveTo>
                  <a:cubicBezTo>
                    <a:pt x="93" y="90"/>
                    <a:pt x="79" y="109"/>
                    <a:pt x="62" y="109"/>
                  </a:cubicBezTo>
                  <a:cubicBezTo>
                    <a:pt x="43" y="109"/>
                    <a:pt x="30" y="89"/>
                    <a:pt x="25" y="71"/>
                  </a:cubicBezTo>
                  <a:cubicBezTo>
                    <a:pt x="25" y="69"/>
                    <a:pt x="24" y="67"/>
                    <a:pt x="24" y="65"/>
                  </a:cubicBezTo>
                  <a:cubicBezTo>
                    <a:pt x="36" y="65"/>
                    <a:pt x="46" y="59"/>
                    <a:pt x="53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8" y="59"/>
                    <a:pt x="88" y="65"/>
                    <a:pt x="99" y="65"/>
                  </a:cubicBezTo>
                  <a:cubicBezTo>
                    <a:pt x="99" y="67"/>
                    <a:pt x="99" y="69"/>
                    <a:pt x="98" y="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36" name="Elipse 35">
            <a:extLst>
              <a:ext uri="{FF2B5EF4-FFF2-40B4-BE49-F238E27FC236}">
                <a16:creationId xmlns="" xmlns:a16="http://schemas.microsoft.com/office/drawing/2014/main" id="{B7E1EBEA-7DFC-AC1D-B963-06EE852AAB54}"/>
              </a:ext>
            </a:extLst>
          </p:cNvPr>
          <p:cNvSpPr/>
          <p:nvPr/>
        </p:nvSpPr>
        <p:spPr>
          <a:xfrm>
            <a:off x="726643" y="4526270"/>
            <a:ext cx="540000" cy="540000"/>
          </a:xfrm>
          <a:prstGeom prst="ellipse">
            <a:avLst/>
          </a:prstGeom>
          <a:noFill/>
          <a:ln w="38100">
            <a:solidFill>
              <a:srgbClr val="FF4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37" name="Shape 2800">
            <a:extLst>
              <a:ext uri="{FF2B5EF4-FFF2-40B4-BE49-F238E27FC236}">
                <a16:creationId xmlns="" xmlns:a16="http://schemas.microsoft.com/office/drawing/2014/main" id="{344ED3A2-1B13-BFE0-47C8-A557B4CD755A}"/>
              </a:ext>
            </a:extLst>
          </p:cNvPr>
          <p:cNvSpPr/>
          <p:nvPr/>
        </p:nvSpPr>
        <p:spPr>
          <a:xfrm>
            <a:off x="834643" y="4670270"/>
            <a:ext cx="324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08" y="15258"/>
                </a:moveTo>
                <a:cubicBezTo>
                  <a:pt x="10138" y="15500"/>
                  <a:pt x="10044" y="15701"/>
                  <a:pt x="9923" y="15861"/>
                </a:cubicBezTo>
                <a:cubicBezTo>
                  <a:pt x="9802" y="16022"/>
                  <a:pt x="9660" y="16144"/>
                  <a:pt x="9499" y="16228"/>
                </a:cubicBezTo>
                <a:cubicBezTo>
                  <a:pt x="9362" y="16300"/>
                  <a:pt x="9243" y="16340"/>
                  <a:pt x="9097" y="16360"/>
                </a:cubicBezTo>
                <a:lnTo>
                  <a:pt x="9097" y="16971"/>
                </a:lnTo>
                <a:lnTo>
                  <a:pt x="8606" y="16971"/>
                </a:lnTo>
                <a:lnTo>
                  <a:pt x="8606" y="16361"/>
                </a:lnTo>
                <a:cubicBezTo>
                  <a:pt x="8446" y="16345"/>
                  <a:pt x="8316" y="16304"/>
                  <a:pt x="8171" y="16224"/>
                </a:cubicBezTo>
                <a:cubicBezTo>
                  <a:pt x="8001" y="16130"/>
                  <a:pt x="7856" y="15998"/>
                  <a:pt x="7736" y="15826"/>
                </a:cubicBezTo>
                <a:cubicBezTo>
                  <a:pt x="7615" y="15655"/>
                  <a:pt x="7522" y="15443"/>
                  <a:pt x="7456" y="15193"/>
                </a:cubicBezTo>
                <a:cubicBezTo>
                  <a:pt x="7390" y="14942"/>
                  <a:pt x="7359" y="14654"/>
                  <a:pt x="7363" y="14327"/>
                </a:cubicBezTo>
                <a:lnTo>
                  <a:pt x="8007" y="14327"/>
                </a:lnTo>
                <a:cubicBezTo>
                  <a:pt x="8003" y="14712"/>
                  <a:pt x="8058" y="15015"/>
                  <a:pt x="8171" y="15236"/>
                </a:cubicBezTo>
                <a:cubicBezTo>
                  <a:pt x="8270" y="15431"/>
                  <a:pt x="8403" y="15530"/>
                  <a:pt x="8606" y="15563"/>
                </a:cubicBezTo>
                <a:lnTo>
                  <a:pt x="8606" y="13432"/>
                </a:lnTo>
                <a:cubicBezTo>
                  <a:pt x="8492" y="13376"/>
                  <a:pt x="8395" y="13313"/>
                  <a:pt x="8270" y="13239"/>
                </a:cubicBezTo>
                <a:cubicBezTo>
                  <a:pt x="8118" y="13149"/>
                  <a:pt x="7980" y="13033"/>
                  <a:pt x="7857" y="12890"/>
                </a:cubicBezTo>
                <a:cubicBezTo>
                  <a:pt x="7735" y="12746"/>
                  <a:pt x="7636" y="12568"/>
                  <a:pt x="7561" y="12352"/>
                </a:cubicBezTo>
                <a:cubicBezTo>
                  <a:pt x="7485" y="12136"/>
                  <a:pt x="7448" y="11868"/>
                  <a:pt x="7448" y="11548"/>
                </a:cubicBezTo>
                <a:cubicBezTo>
                  <a:pt x="7448" y="11268"/>
                  <a:pt x="7483" y="11023"/>
                  <a:pt x="7553" y="10809"/>
                </a:cubicBezTo>
                <a:cubicBezTo>
                  <a:pt x="7622" y="10596"/>
                  <a:pt x="7716" y="10419"/>
                  <a:pt x="7835" y="10276"/>
                </a:cubicBezTo>
                <a:cubicBezTo>
                  <a:pt x="7954" y="10134"/>
                  <a:pt x="8090" y="10024"/>
                  <a:pt x="8244" y="9948"/>
                </a:cubicBezTo>
                <a:cubicBezTo>
                  <a:pt x="8373" y="9885"/>
                  <a:pt x="8479" y="9855"/>
                  <a:pt x="8606" y="9844"/>
                </a:cubicBezTo>
                <a:lnTo>
                  <a:pt x="8606" y="9257"/>
                </a:lnTo>
                <a:lnTo>
                  <a:pt x="9097" y="9257"/>
                </a:lnTo>
                <a:lnTo>
                  <a:pt x="9097" y="9844"/>
                </a:lnTo>
                <a:cubicBezTo>
                  <a:pt x="9224" y="9853"/>
                  <a:pt x="9328" y="9881"/>
                  <a:pt x="9453" y="9939"/>
                </a:cubicBezTo>
                <a:cubicBezTo>
                  <a:pt x="9605" y="10009"/>
                  <a:pt x="9735" y="10114"/>
                  <a:pt x="9847" y="10255"/>
                </a:cubicBezTo>
                <a:cubicBezTo>
                  <a:pt x="9957" y="10394"/>
                  <a:pt x="10046" y="10572"/>
                  <a:pt x="10112" y="10788"/>
                </a:cubicBezTo>
                <a:cubicBezTo>
                  <a:pt x="10178" y="11003"/>
                  <a:pt x="10211" y="11254"/>
                  <a:pt x="10211" y="11540"/>
                </a:cubicBezTo>
                <a:lnTo>
                  <a:pt x="9567" y="11540"/>
                </a:lnTo>
                <a:cubicBezTo>
                  <a:pt x="9559" y="11242"/>
                  <a:pt x="9509" y="11015"/>
                  <a:pt x="9417" y="10857"/>
                </a:cubicBezTo>
                <a:cubicBezTo>
                  <a:pt x="9339" y="10725"/>
                  <a:pt x="9243" y="10661"/>
                  <a:pt x="9097" y="10640"/>
                </a:cubicBezTo>
                <a:lnTo>
                  <a:pt x="9097" y="12504"/>
                </a:lnTo>
                <a:cubicBezTo>
                  <a:pt x="9226" y="12565"/>
                  <a:pt x="9336" y="12633"/>
                  <a:pt x="9471" y="12710"/>
                </a:cubicBezTo>
                <a:cubicBezTo>
                  <a:pt x="9633" y="12804"/>
                  <a:pt x="9776" y="12923"/>
                  <a:pt x="9900" y="13069"/>
                </a:cubicBezTo>
                <a:cubicBezTo>
                  <a:pt x="10024" y="13215"/>
                  <a:pt x="10124" y="13395"/>
                  <a:pt x="10200" y="13610"/>
                </a:cubicBezTo>
                <a:cubicBezTo>
                  <a:pt x="10275" y="13827"/>
                  <a:pt x="10312" y="14091"/>
                  <a:pt x="10312" y="14407"/>
                </a:cubicBezTo>
                <a:cubicBezTo>
                  <a:pt x="10312" y="14732"/>
                  <a:pt x="10278" y="15016"/>
                  <a:pt x="10208" y="15258"/>
                </a:cubicBezTo>
                <a:moveTo>
                  <a:pt x="8836" y="7714"/>
                </a:moveTo>
                <a:cubicBezTo>
                  <a:pt x="6938" y="7714"/>
                  <a:pt x="5400" y="10132"/>
                  <a:pt x="5400" y="13114"/>
                </a:cubicBezTo>
                <a:cubicBezTo>
                  <a:pt x="5400" y="16096"/>
                  <a:pt x="6938" y="18514"/>
                  <a:pt x="8836" y="18514"/>
                </a:cubicBezTo>
                <a:cubicBezTo>
                  <a:pt x="10734" y="18514"/>
                  <a:pt x="12273" y="16096"/>
                  <a:pt x="12273" y="13114"/>
                </a:cubicBezTo>
                <a:cubicBezTo>
                  <a:pt x="12273" y="10132"/>
                  <a:pt x="10734" y="7714"/>
                  <a:pt x="8836" y="7714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690"/>
                  <a:pt x="3927" y="1543"/>
                </a:cubicBezTo>
                <a:lnTo>
                  <a:pt x="3927" y="2314"/>
                </a:lnTo>
                <a:cubicBezTo>
                  <a:pt x="3927" y="2740"/>
                  <a:pt x="4147" y="3086"/>
                  <a:pt x="4418" y="3086"/>
                </a:cubicBezTo>
                <a:cubicBezTo>
                  <a:pt x="4689" y="3086"/>
                  <a:pt x="4909" y="2740"/>
                  <a:pt x="4909" y="2314"/>
                </a:cubicBezTo>
                <a:lnTo>
                  <a:pt x="4909" y="1543"/>
                </a:lnTo>
                <a:lnTo>
                  <a:pt x="20618" y="1543"/>
                </a:lnTo>
                <a:lnTo>
                  <a:pt x="20618" y="15429"/>
                </a:lnTo>
                <a:lnTo>
                  <a:pt x="19145" y="15429"/>
                </a:lnTo>
                <a:cubicBezTo>
                  <a:pt x="18874" y="15429"/>
                  <a:pt x="18655" y="15774"/>
                  <a:pt x="18655" y="16200"/>
                </a:cubicBezTo>
                <a:cubicBezTo>
                  <a:pt x="18655" y="16626"/>
                  <a:pt x="18874" y="16971"/>
                  <a:pt x="19145" y="16971"/>
                </a:cubicBezTo>
                <a:lnTo>
                  <a:pt x="20618" y="16971"/>
                </a:lnTo>
                <a:cubicBezTo>
                  <a:pt x="21160" y="16971"/>
                  <a:pt x="21600" y="16280"/>
                  <a:pt x="21600" y="15429"/>
                </a:cubicBezTo>
                <a:lnTo>
                  <a:pt x="21600" y="1543"/>
                </a:lnTo>
                <a:cubicBezTo>
                  <a:pt x="21600" y="690"/>
                  <a:pt x="21160" y="0"/>
                  <a:pt x="20618" y="0"/>
                </a:cubicBezTo>
                <a:moveTo>
                  <a:pt x="9451" y="13856"/>
                </a:moveTo>
                <a:cubicBezTo>
                  <a:pt x="9385" y="13780"/>
                  <a:pt x="9310" y="13718"/>
                  <a:pt x="9228" y="13671"/>
                </a:cubicBezTo>
                <a:cubicBezTo>
                  <a:pt x="9175" y="13642"/>
                  <a:pt x="9137" y="13616"/>
                  <a:pt x="9097" y="13590"/>
                </a:cubicBezTo>
                <a:lnTo>
                  <a:pt x="9097" y="15560"/>
                </a:lnTo>
                <a:cubicBezTo>
                  <a:pt x="9250" y="15523"/>
                  <a:pt x="9363" y="15447"/>
                  <a:pt x="9473" y="15311"/>
                </a:cubicBezTo>
                <a:cubicBezTo>
                  <a:pt x="9604" y="15151"/>
                  <a:pt x="9668" y="14896"/>
                  <a:pt x="9668" y="14545"/>
                </a:cubicBezTo>
                <a:cubicBezTo>
                  <a:pt x="9668" y="14383"/>
                  <a:pt x="9649" y="14246"/>
                  <a:pt x="9609" y="14135"/>
                </a:cubicBezTo>
                <a:cubicBezTo>
                  <a:pt x="9570" y="14024"/>
                  <a:pt x="9517" y="13931"/>
                  <a:pt x="9451" y="13856"/>
                </a:cubicBezTo>
                <a:moveTo>
                  <a:pt x="13255" y="16971"/>
                </a:moveTo>
                <a:cubicBezTo>
                  <a:pt x="12983" y="16971"/>
                  <a:pt x="12764" y="17316"/>
                  <a:pt x="12764" y="17743"/>
                </a:cubicBezTo>
                <a:cubicBezTo>
                  <a:pt x="12764" y="18169"/>
                  <a:pt x="12983" y="18514"/>
                  <a:pt x="13255" y="18514"/>
                </a:cubicBezTo>
                <a:cubicBezTo>
                  <a:pt x="13525" y="18514"/>
                  <a:pt x="13745" y="18169"/>
                  <a:pt x="13745" y="17743"/>
                </a:cubicBezTo>
                <a:cubicBezTo>
                  <a:pt x="13745" y="17316"/>
                  <a:pt x="13525" y="16971"/>
                  <a:pt x="13255" y="16971"/>
                </a:cubicBezTo>
                <a:moveTo>
                  <a:pt x="16200" y="7714"/>
                </a:moveTo>
                <a:cubicBezTo>
                  <a:pt x="15928" y="7714"/>
                  <a:pt x="15709" y="7369"/>
                  <a:pt x="15709" y="6943"/>
                </a:cubicBezTo>
                <a:cubicBezTo>
                  <a:pt x="15709" y="6516"/>
                  <a:pt x="15928" y="6171"/>
                  <a:pt x="16200" y="6171"/>
                </a:cubicBezTo>
                <a:cubicBezTo>
                  <a:pt x="16471" y="6171"/>
                  <a:pt x="16691" y="6516"/>
                  <a:pt x="16691" y="6943"/>
                </a:cubicBezTo>
                <a:cubicBezTo>
                  <a:pt x="16691" y="7369"/>
                  <a:pt x="16471" y="7714"/>
                  <a:pt x="16200" y="7714"/>
                </a:cubicBezTo>
                <a:moveTo>
                  <a:pt x="16691" y="17113"/>
                </a:moveTo>
                <a:cubicBezTo>
                  <a:pt x="16537" y="17027"/>
                  <a:pt x="16373" y="16971"/>
                  <a:pt x="16200" y="16971"/>
                </a:cubicBezTo>
                <a:cubicBezTo>
                  <a:pt x="15386" y="16971"/>
                  <a:pt x="14727" y="18008"/>
                  <a:pt x="14727" y="19286"/>
                </a:cubicBezTo>
                <a:cubicBezTo>
                  <a:pt x="14727" y="19557"/>
                  <a:pt x="14762" y="19814"/>
                  <a:pt x="14817" y="20057"/>
                </a:cubicBezTo>
                <a:lnTo>
                  <a:pt x="2855" y="20057"/>
                </a:lnTo>
                <a:cubicBezTo>
                  <a:pt x="2910" y="19814"/>
                  <a:pt x="2945" y="19557"/>
                  <a:pt x="2945" y="19286"/>
                </a:cubicBezTo>
                <a:cubicBezTo>
                  <a:pt x="2945" y="18008"/>
                  <a:pt x="2286" y="16971"/>
                  <a:pt x="1473" y="16971"/>
                </a:cubicBezTo>
                <a:cubicBezTo>
                  <a:pt x="1299" y="16971"/>
                  <a:pt x="1136" y="17027"/>
                  <a:pt x="982" y="17113"/>
                </a:cubicBezTo>
                <a:lnTo>
                  <a:pt x="982" y="9115"/>
                </a:lnTo>
                <a:cubicBezTo>
                  <a:pt x="1136" y="9202"/>
                  <a:pt x="1299" y="9257"/>
                  <a:pt x="1473" y="9257"/>
                </a:cubicBezTo>
                <a:cubicBezTo>
                  <a:pt x="2286" y="9257"/>
                  <a:pt x="2945" y="8221"/>
                  <a:pt x="2945" y="6943"/>
                </a:cubicBezTo>
                <a:cubicBezTo>
                  <a:pt x="2945" y="6671"/>
                  <a:pt x="2910" y="6414"/>
                  <a:pt x="2855" y="6171"/>
                </a:cubicBezTo>
                <a:lnTo>
                  <a:pt x="14817" y="6171"/>
                </a:lnTo>
                <a:cubicBezTo>
                  <a:pt x="14762" y="6414"/>
                  <a:pt x="14727" y="6671"/>
                  <a:pt x="14727" y="6943"/>
                </a:cubicBezTo>
                <a:cubicBezTo>
                  <a:pt x="14727" y="8221"/>
                  <a:pt x="15386" y="9257"/>
                  <a:pt x="16200" y="9257"/>
                </a:cubicBezTo>
                <a:cubicBezTo>
                  <a:pt x="16373" y="9257"/>
                  <a:pt x="16537" y="9202"/>
                  <a:pt x="16691" y="9115"/>
                </a:cubicBezTo>
                <a:cubicBezTo>
                  <a:pt x="16691" y="9115"/>
                  <a:pt x="16691" y="17113"/>
                  <a:pt x="16691" y="17113"/>
                </a:cubicBezTo>
                <a:close/>
                <a:moveTo>
                  <a:pt x="16200" y="20057"/>
                </a:moveTo>
                <a:cubicBezTo>
                  <a:pt x="15928" y="20057"/>
                  <a:pt x="15709" y="19712"/>
                  <a:pt x="15709" y="19286"/>
                </a:cubicBezTo>
                <a:cubicBezTo>
                  <a:pt x="15709" y="18859"/>
                  <a:pt x="15928" y="18514"/>
                  <a:pt x="16200" y="18514"/>
                </a:cubicBezTo>
                <a:cubicBezTo>
                  <a:pt x="16471" y="18514"/>
                  <a:pt x="16691" y="18859"/>
                  <a:pt x="16691" y="19286"/>
                </a:cubicBezTo>
                <a:cubicBezTo>
                  <a:pt x="16691" y="19712"/>
                  <a:pt x="16471" y="20057"/>
                  <a:pt x="16200" y="20057"/>
                </a:cubicBezTo>
                <a:moveTo>
                  <a:pt x="1473" y="20057"/>
                </a:moveTo>
                <a:cubicBezTo>
                  <a:pt x="1201" y="20057"/>
                  <a:pt x="982" y="19712"/>
                  <a:pt x="982" y="19286"/>
                </a:cubicBezTo>
                <a:cubicBezTo>
                  <a:pt x="982" y="18859"/>
                  <a:pt x="1201" y="18514"/>
                  <a:pt x="1473" y="18514"/>
                </a:cubicBezTo>
                <a:cubicBezTo>
                  <a:pt x="1744" y="18514"/>
                  <a:pt x="1964" y="18859"/>
                  <a:pt x="1964" y="19286"/>
                </a:cubicBezTo>
                <a:cubicBezTo>
                  <a:pt x="1964" y="19712"/>
                  <a:pt x="1744" y="20057"/>
                  <a:pt x="1473" y="20057"/>
                </a:cubicBezTo>
                <a:moveTo>
                  <a:pt x="1473" y="6171"/>
                </a:moveTo>
                <a:cubicBezTo>
                  <a:pt x="1744" y="6171"/>
                  <a:pt x="1964" y="6516"/>
                  <a:pt x="1964" y="6943"/>
                </a:cubicBezTo>
                <a:cubicBezTo>
                  <a:pt x="1964" y="7369"/>
                  <a:pt x="1744" y="7714"/>
                  <a:pt x="1473" y="7714"/>
                </a:cubicBezTo>
                <a:cubicBezTo>
                  <a:pt x="1201" y="7714"/>
                  <a:pt x="982" y="7369"/>
                  <a:pt x="982" y="6943"/>
                </a:cubicBezTo>
                <a:cubicBezTo>
                  <a:pt x="982" y="6516"/>
                  <a:pt x="1201" y="6171"/>
                  <a:pt x="1473" y="6171"/>
                </a:cubicBezTo>
                <a:moveTo>
                  <a:pt x="16691" y="4629"/>
                </a:moveTo>
                <a:lnTo>
                  <a:pt x="982" y="4629"/>
                </a:lnTo>
                <a:cubicBezTo>
                  <a:pt x="439" y="4629"/>
                  <a:pt x="0" y="5319"/>
                  <a:pt x="0" y="6171"/>
                </a:cubicBezTo>
                <a:lnTo>
                  <a:pt x="0" y="20057"/>
                </a:lnTo>
                <a:cubicBezTo>
                  <a:pt x="0" y="20909"/>
                  <a:pt x="439" y="21600"/>
                  <a:pt x="982" y="21600"/>
                </a:cubicBezTo>
                <a:lnTo>
                  <a:pt x="16691" y="21600"/>
                </a:lnTo>
                <a:cubicBezTo>
                  <a:pt x="17233" y="21600"/>
                  <a:pt x="17673" y="20909"/>
                  <a:pt x="17673" y="20057"/>
                </a:cubicBezTo>
                <a:lnTo>
                  <a:pt x="17673" y="6171"/>
                </a:lnTo>
                <a:cubicBezTo>
                  <a:pt x="17673" y="5319"/>
                  <a:pt x="17233" y="4629"/>
                  <a:pt x="16691" y="4629"/>
                </a:cubicBezTo>
                <a:moveTo>
                  <a:pt x="8092" y="11478"/>
                </a:moveTo>
                <a:cubicBezTo>
                  <a:pt x="8092" y="11618"/>
                  <a:pt x="8111" y="11738"/>
                  <a:pt x="8149" y="11836"/>
                </a:cubicBezTo>
                <a:cubicBezTo>
                  <a:pt x="8186" y="11936"/>
                  <a:pt x="8234" y="12020"/>
                  <a:pt x="8293" y="12090"/>
                </a:cubicBezTo>
                <a:cubicBezTo>
                  <a:pt x="8351" y="12160"/>
                  <a:pt x="8419" y="12217"/>
                  <a:pt x="8496" y="12260"/>
                </a:cubicBezTo>
                <a:cubicBezTo>
                  <a:pt x="8542" y="12286"/>
                  <a:pt x="8573" y="12310"/>
                  <a:pt x="8606" y="12330"/>
                </a:cubicBezTo>
                <a:lnTo>
                  <a:pt x="8606" y="10637"/>
                </a:lnTo>
                <a:cubicBezTo>
                  <a:pt x="8457" y="10653"/>
                  <a:pt x="8353" y="10708"/>
                  <a:pt x="8258" y="10818"/>
                </a:cubicBezTo>
                <a:cubicBezTo>
                  <a:pt x="8147" y="10949"/>
                  <a:pt x="8092" y="11170"/>
                  <a:pt x="8092" y="11478"/>
                </a:cubicBezTo>
                <a:moveTo>
                  <a:pt x="4418" y="7714"/>
                </a:moveTo>
                <a:cubicBezTo>
                  <a:pt x="4147" y="7714"/>
                  <a:pt x="3927" y="8060"/>
                  <a:pt x="3927" y="8486"/>
                </a:cubicBezTo>
                <a:cubicBezTo>
                  <a:pt x="3927" y="8912"/>
                  <a:pt x="4147" y="9257"/>
                  <a:pt x="4418" y="9257"/>
                </a:cubicBezTo>
                <a:cubicBezTo>
                  <a:pt x="4689" y="9257"/>
                  <a:pt x="4909" y="8912"/>
                  <a:pt x="4909" y="8486"/>
                </a:cubicBezTo>
                <a:cubicBezTo>
                  <a:pt x="4909" y="8060"/>
                  <a:pt x="4689" y="7714"/>
                  <a:pt x="4418" y="7714"/>
                </a:cubicBezTo>
              </a:path>
            </a:pathLst>
          </a:custGeom>
          <a:solidFill>
            <a:srgbClr val="FF4F4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 eaLnBrk="1" hangingPunct="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38" name="Elipse 37">
            <a:extLst>
              <a:ext uri="{FF2B5EF4-FFF2-40B4-BE49-F238E27FC236}">
                <a16:creationId xmlns="" xmlns:a16="http://schemas.microsoft.com/office/drawing/2014/main" id="{A3F38740-1F50-5BA3-42D7-C92F2C72FCE7}"/>
              </a:ext>
            </a:extLst>
          </p:cNvPr>
          <p:cNvSpPr/>
          <p:nvPr/>
        </p:nvSpPr>
        <p:spPr>
          <a:xfrm>
            <a:off x="734451" y="5418547"/>
            <a:ext cx="540000" cy="540000"/>
          </a:xfrm>
          <a:prstGeom prst="ellipse">
            <a:avLst/>
          </a:prstGeom>
          <a:noFill/>
          <a:ln w="38100">
            <a:solidFill>
              <a:srgbClr val="53F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39" name="Freeform 142">
            <a:extLst>
              <a:ext uri="{FF2B5EF4-FFF2-40B4-BE49-F238E27FC236}">
                <a16:creationId xmlns="" xmlns:a16="http://schemas.microsoft.com/office/drawing/2014/main" id="{3D3ECC91-5976-DC1F-7056-5D0915EA9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51" y="5561768"/>
            <a:ext cx="288000" cy="288000"/>
          </a:xfrm>
          <a:custGeom>
            <a:avLst/>
            <a:gdLst>
              <a:gd name="T0" fmla="*/ 530 w 602"/>
              <a:gd name="T1" fmla="*/ 241 h 595"/>
              <a:gd name="T2" fmla="*/ 530 w 602"/>
              <a:gd name="T3" fmla="*/ 241 h 595"/>
              <a:gd name="T4" fmla="*/ 573 w 602"/>
              <a:gd name="T5" fmla="*/ 318 h 595"/>
              <a:gd name="T6" fmla="*/ 453 w 602"/>
              <a:gd name="T7" fmla="*/ 269 h 595"/>
              <a:gd name="T8" fmla="*/ 410 w 602"/>
              <a:gd name="T9" fmla="*/ 276 h 595"/>
              <a:gd name="T10" fmla="*/ 240 w 602"/>
              <a:gd name="T11" fmla="*/ 135 h 595"/>
              <a:gd name="T12" fmla="*/ 410 w 602"/>
              <a:gd name="T13" fmla="*/ 0 h 595"/>
              <a:gd name="T14" fmla="*/ 601 w 602"/>
              <a:gd name="T15" fmla="*/ 135 h 595"/>
              <a:gd name="T16" fmla="*/ 530 w 602"/>
              <a:gd name="T17" fmla="*/ 241 h 595"/>
              <a:gd name="T18" fmla="*/ 205 w 602"/>
              <a:gd name="T19" fmla="*/ 149 h 595"/>
              <a:gd name="T20" fmla="*/ 205 w 602"/>
              <a:gd name="T21" fmla="*/ 149 h 595"/>
              <a:gd name="T22" fmla="*/ 396 w 602"/>
              <a:gd name="T23" fmla="*/ 311 h 595"/>
              <a:gd name="T24" fmla="*/ 438 w 602"/>
              <a:gd name="T25" fmla="*/ 304 h 595"/>
              <a:gd name="T26" fmla="*/ 438 w 602"/>
              <a:gd name="T27" fmla="*/ 304 h 595"/>
              <a:gd name="T28" fmla="*/ 438 w 602"/>
              <a:gd name="T29" fmla="*/ 304 h 595"/>
              <a:gd name="T30" fmla="*/ 537 w 602"/>
              <a:gd name="T31" fmla="*/ 347 h 595"/>
              <a:gd name="T32" fmla="*/ 283 w 602"/>
              <a:gd name="T33" fmla="*/ 509 h 595"/>
              <a:gd name="T34" fmla="*/ 226 w 602"/>
              <a:gd name="T35" fmla="*/ 495 h 595"/>
              <a:gd name="T36" fmla="*/ 36 w 602"/>
              <a:gd name="T37" fmla="*/ 573 h 595"/>
              <a:gd name="T38" fmla="*/ 99 w 602"/>
              <a:gd name="T39" fmla="*/ 460 h 595"/>
              <a:gd name="T40" fmla="*/ 0 w 602"/>
              <a:gd name="T41" fmla="*/ 297 h 595"/>
              <a:gd name="T42" fmla="*/ 219 w 602"/>
              <a:gd name="T43" fmla="*/ 92 h 595"/>
              <a:gd name="T44" fmla="*/ 205 w 602"/>
              <a:gd name="T45" fmla="*/ 149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02" h="595">
                <a:moveTo>
                  <a:pt x="530" y="241"/>
                </a:moveTo>
                <a:lnTo>
                  <a:pt x="530" y="241"/>
                </a:lnTo>
                <a:cubicBezTo>
                  <a:pt x="523" y="248"/>
                  <a:pt x="523" y="290"/>
                  <a:pt x="573" y="318"/>
                </a:cubicBezTo>
                <a:cubicBezTo>
                  <a:pt x="573" y="318"/>
                  <a:pt x="502" y="332"/>
                  <a:pt x="453" y="269"/>
                </a:cubicBezTo>
                <a:cubicBezTo>
                  <a:pt x="438" y="269"/>
                  <a:pt x="424" y="276"/>
                  <a:pt x="410" y="276"/>
                </a:cubicBezTo>
                <a:cubicBezTo>
                  <a:pt x="304" y="276"/>
                  <a:pt x="240" y="212"/>
                  <a:pt x="240" y="135"/>
                </a:cubicBezTo>
                <a:cubicBezTo>
                  <a:pt x="240" y="64"/>
                  <a:pt x="304" y="0"/>
                  <a:pt x="410" y="0"/>
                </a:cubicBezTo>
                <a:cubicBezTo>
                  <a:pt x="516" y="0"/>
                  <a:pt x="601" y="64"/>
                  <a:pt x="601" y="135"/>
                </a:cubicBezTo>
                <a:cubicBezTo>
                  <a:pt x="601" y="177"/>
                  <a:pt x="573" y="219"/>
                  <a:pt x="530" y="241"/>
                </a:cubicBezTo>
                <a:close/>
                <a:moveTo>
                  <a:pt x="205" y="149"/>
                </a:moveTo>
                <a:lnTo>
                  <a:pt x="205" y="149"/>
                </a:lnTo>
                <a:cubicBezTo>
                  <a:pt x="212" y="233"/>
                  <a:pt x="283" y="304"/>
                  <a:pt x="396" y="311"/>
                </a:cubicBezTo>
                <a:cubicBezTo>
                  <a:pt x="410" y="311"/>
                  <a:pt x="424" y="311"/>
                  <a:pt x="438" y="304"/>
                </a:cubicBezTo>
                <a:lnTo>
                  <a:pt x="438" y="304"/>
                </a:lnTo>
                <a:lnTo>
                  <a:pt x="438" y="304"/>
                </a:lnTo>
                <a:cubicBezTo>
                  <a:pt x="474" y="339"/>
                  <a:pt x="516" y="347"/>
                  <a:pt x="537" y="347"/>
                </a:cubicBezTo>
                <a:cubicBezTo>
                  <a:pt x="516" y="439"/>
                  <a:pt x="424" y="509"/>
                  <a:pt x="283" y="509"/>
                </a:cubicBezTo>
                <a:cubicBezTo>
                  <a:pt x="269" y="509"/>
                  <a:pt x="248" y="502"/>
                  <a:pt x="226" y="495"/>
                </a:cubicBezTo>
                <a:cubicBezTo>
                  <a:pt x="156" y="594"/>
                  <a:pt x="36" y="573"/>
                  <a:pt x="36" y="573"/>
                </a:cubicBezTo>
                <a:cubicBezTo>
                  <a:pt x="120" y="537"/>
                  <a:pt x="120" y="467"/>
                  <a:pt x="99" y="460"/>
                </a:cubicBezTo>
                <a:cubicBezTo>
                  <a:pt x="36" y="424"/>
                  <a:pt x="0" y="361"/>
                  <a:pt x="0" y="297"/>
                </a:cubicBezTo>
                <a:cubicBezTo>
                  <a:pt x="0" y="198"/>
                  <a:pt x="92" y="113"/>
                  <a:pt x="219" y="92"/>
                </a:cubicBezTo>
                <a:cubicBezTo>
                  <a:pt x="212" y="113"/>
                  <a:pt x="205" y="128"/>
                  <a:pt x="205" y="149"/>
                </a:cubicBezTo>
                <a:close/>
              </a:path>
            </a:pathLst>
          </a:custGeom>
          <a:solidFill>
            <a:srgbClr val="53FFA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4CDF6E2-8482-8FDF-5C1A-3E803FE9315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B8EA9737-D604-9C4E-FDFA-F33A3C6A16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effectLst/>
        </p:spPr>
      </p:pic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pic>
        <p:nvPicPr>
          <p:cNvPr id="6" name="Marcador de contenido 4">
            <a:extLst>
              <a:ext uri="{FF2B5EF4-FFF2-40B4-BE49-F238E27FC236}">
                <a16:creationId xmlns="" xmlns:a16="http://schemas.microsoft.com/office/drawing/2014/main" id="{FC133075-479B-276B-A6F0-04E69BBDC8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  <a:prstGeom prst="rect">
            <a:avLst/>
          </a:prstGeom>
          <a:noFill/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DB8AC592-E9B1-23F6-DBB3-A466B998FF5B}"/>
              </a:ext>
            </a:extLst>
          </p:cNvPr>
          <p:cNvSpPr txBox="1"/>
          <p:nvPr/>
        </p:nvSpPr>
        <p:spPr>
          <a:xfrm>
            <a:off x="1252728" y="2819985"/>
            <a:ext cx="78889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5AB19F67-6650-81FA-E938-66DDBBC38A0F}"/>
              </a:ext>
            </a:extLst>
          </p:cNvPr>
          <p:cNvSpPr txBox="1"/>
          <p:nvPr/>
        </p:nvSpPr>
        <p:spPr>
          <a:xfrm>
            <a:off x="-2" y="900492"/>
            <a:ext cx="12191999" cy="1015663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Área Gestión de las Personas</a:t>
            </a:r>
            <a:endParaRPr lang="es-CL" sz="6000" b="1" dirty="0">
              <a:latin typeface="Gobcl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E1FFE0DC-004E-1AEE-309E-8EAA98ABB8AE}"/>
              </a:ext>
            </a:extLst>
          </p:cNvPr>
          <p:cNvSpPr txBox="1"/>
          <p:nvPr/>
        </p:nvSpPr>
        <p:spPr>
          <a:xfrm>
            <a:off x="-1" y="2263366"/>
            <a:ext cx="12191999" cy="3521798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Recurso Humano y contrataciones por refuerzo.</a:t>
            </a:r>
          </a:p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Especialistas nuevos.</a:t>
            </a:r>
          </a:p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Salud Funcionaria.</a:t>
            </a:r>
          </a:p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Funcionarios acogidos a retiro. 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F15E23F3-8D68-AF36-3827-4CB2CC6C43A7}"/>
              </a:ext>
            </a:extLst>
          </p:cNvPr>
          <p:cNvGrpSpPr/>
          <p:nvPr/>
        </p:nvGrpSpPr>
        <p:grpSpPr>
          <a:xfrm>
            <a:off x="726342" y="4090526"/>
            <a:ext cx="540000" cy="540000"/>
            <a:chOff x="700028" y="3834756"/>
            <a:chExt cx="540000" cy="540000"/>
          </a:xfrm>
        </p:grpSpPr>
        <p:sp>
          <p:nvSpPr>
            <p:cNvPr id="18" name="Elipse 17">
              <a:extLst>
                <a:ext uri="{FF2B5EF4-FFF2-40B4-BE49-F238E27FC236}">
                  <a16:creationId xmlns="" xmlns:a16="http://schemas.microsoft.com/office/drawing/2014/main" id="{3AD73376-C964-94DF-6E6B-52F3122DFB29}"/>
                </a:ext>
              </a:extLst>
            </p:cNvPr>
            <p:cNvSpPr/>
            <p:nvPr/>
          </p:nvSpPr>
          <p:spPr>
            <a:xfrm>
              <a:off x="700028" y="3834756"/>
              <a:ext cx="540000" cy="540000"/>
            </a:xfrm>
            <a:prstGeom prst="ellipse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2994DB98-17C8-0BAB-1964-F4E57B1455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028" y="3931239"/>
              <a:ext cx="324000" cy="324000"/>
            </a:xfrm>
            <a:custGeom>
              <a:avLst/>
              <a:gdLst>
                <a:gd name="T0" fmla="*/ 2147483646 w 57"/>
                <a:gd name="T1" fmla="*/ 2147483646 h 62"/>
                <a:gd name="T2" fmla="*/ 2147483646 w 57"/>
                <a:gd name="T3" fmla="*/ 2147483646 h 62"/>
                <a:gd name="T4" fmla="*/ 0 w 57"/>
                <a:gd name="T5" fmla="*/ 2147483646 h 62"/>
                <a:gd name="T6" fmla="*/ 2147483646 w 57"/>
                <a:gd name="T7" fmla="*/ 2147483646 h 62"/>
                <a:gd name="T8" fmla="*/ 2147483646 w 57"/>
                <a:gd name="T9" fmla="*/ 2147483646 h 62"/>
                <a:gd name="T10" fmla="*/ 2147483646 w 57"/>
                <a:gd name="T11" fmla="*/ 2147483646 h 62"/>
                <a:gd name="T12" fmla="*/ 2147483646 w 57"/>
                <a:gd name="T13" fmla="*/ 2147483646 h 62"/>
                <a:gd name="T14" fmla="*/ 2147483646 w 57"/>
                <a:gd name="T15" fmla="*/ 2147483646 h 62"/>
                <a:gd name="T16" fmla="*/ 2147483646 w 57"/>
                <a:gd name="T17" fmla="*/ 2147483646 h 62"/>
                <a:gd name="T18" fmla="*/ 2147483646 w 57"/>
                <a:gd name="T19" fmla="*/ 2147483646 h 62"/>
                <a:gd name="T20" fmla="*/ 2147483646 w 57"/>
                <a:gd name="T21" fmla="*/ 2147483646 h 62"/>
                <a:gd name="T22" fmla="*/ 2147483646 w 57"/>
                <a:gd name="T23" fmla="*/ 2147483646 h 62"/>
                <a:gd name="T24" fmla="*/ 2147483646 w 57"/>
                <a:gd name="T25" fmla="*/ 2147483646 h 62"/>
                <a:gd name="T26" fmla="*/ 2147483646 w 57"/>
                <a:gd name="T27" fmla="*/ 2147483646 h 62"/>
                <a:gd name="T28" fmla="*/ 2147483646 w 57"/>
                <a:gd name="T29" fmla="*/ 2147483646 h 62"/>
                <a:gd name="T30" fmla="*/ 2147483646 w 57"/>
                <a:gd name="T31" fmla="*/ 2147483646 h 62"/>
                <a:gd name="T32" fmla="*/ 2147483646 w 57"/>
                <a:gd name="T33" fmla="*/ 2147483646 h 62"/>
                <a:gd name="T34" fmla="*/ 2147483646 w 57"/>
                <a:gd name="T35" fmla="*/ 2147483646 h 62"/>
                <a:gd name="T36" fmla="*/ 2147483646 w 57"/>
                <a:gd name="T37" fmla="*/ 2147483646 h 62"/>
                <a:gd name="T38" fmla="*/ 2147483646 w 57"/>
                <a:gd name="T39" fmla="*/ 2147483646 h 62"/>
                <a:gd name="T40" fmla="*/ 2147483646 w 57"/>
                <a:gd name="T41" fmla="*/ 2147483646 h 62"/>
                <a:gd name="T42" fmla="*/ 2147483646 w 57"/>
                <a:gd name="T43" fmla="*/ 2147483646 h 62"/>
                <a:gd name="T44" fmla="*/ 2147483646 w 57"/>
                <a:gd name="T45" fmla="*/ 2147483646 h 62"/>
                <a:gd name="T46" fmla="*/ 2147483646 w 57"/>
                <a:gd name="T47" fmla="*/ 2147483646 h 62"/>
                <a:gd name="T48" fmla="*/ 2147483646 w 57"/>
                <a:gd name="T49" fmla="*/ 2147483646 h 62"/>
                <a:gd name="T50" fmla="*/ 2147483646 w 57"/>
                <a:gd name="T51" fmla="*/ 2147483646 h 62"/>
                <a:gd name="T52" fmla="*/ 2147483646 w 57"/>
                <a:gd name="T53" fmla="*/ 2147483646 h 62"/>
                <a:gd name="T54" fmla="*/ 2147483646 w 57"/>
                <a:gd name="T55" fmla="*/ 2147483646 h 62"/>
                <a:gd name="T56" fmla="*/ 2147483646 w 57"/>
                <a:gd name="T57" fmla="*/ 2147483646 h 62"/>
                <a:gd name="T58" fmla="*/ 2147483646 w 57"/>
                <a:gd name="T59" fmla="*/ 2147483646 h 62"/>
                <a:gd name="T60" fmla="*/ 2147483646 w 57"/>
                <a:gd name="T61" fmla="*/ 2147483646 h 62"/>
                <a:gd name="T62" fmla="*/ 2147483646 w 57"/>
                <a:gd name="T63" fmla="*/ 2147483646 h 62"/>
                <a:gd name="T64" fmla="*/ 2147483646 w 57"/>
                <a:gd name="T65" fmla="*/ 2147483646 h 62"/>
                <a:gd name="T66" fmla="*/ 2147483646 w 57"/>
                <a:gd name="T67" fmla="*/ 2147483646 h 62"/>
                <a:gd name="T68" fmla="*/ 2147483646 w 57"/>
                <a:gd name="T69" fmla="*/ 2147483646 h 62"/>
                <a:gd name="T70" fmla="*/ 2147483646 w 57"/>
                <a:gd name="T71" fmla="*/ 2147483646 h 62"/>
                <a:gd name="T72" fmla="*/ 2147483646 w 57"/>
                <a:gd name="T73" fmla="*/ 2147483646 h 62"/>
                <a:gd name="T74" fmla="*/ 2147483646 w 57"/>
                <a:gd name="T75" fmla="*/ 2147483646 h 62"/>
                <a:gd name="T76" fmla="*/ 2147483646 w 57"/>
                <a:gd name="T77" fmla="*/ 2147483646 h 62"/>
                <a:gd name="T78" fmla="*/ 2147483646 w 57"/>
                <a:gd name="T79" fmla="*/ 2147483646 h 62"/>
                <a:gd name="T80" fmla="*/ 2147483646 w 57"/>
                <a:gd name="T81" fmla="*/ 2147483646 h 62"/>
                <a:gd name="T82" fmla="*/ 2147483646 w 57"/>
                <a:gd name="T83" fmla="*/ 2147483646 h 62"/>
                <a:gd name="T84" fmla="*/ 2147483646 w 57"/>
                <a:gd name="T85" fmla="*/ 0 h 62"/>
                <a:gd name="T86" fmla="*/ 2147483646 w 57"/>
                <a:gd name="T87" fmla="*/ 2147483646 h 62"/>
                <a:gd name="T88" fmla="*/ 2147483646 w 57"/>
                <a:gd name="T89" fmla="*/ 2147483646 h 6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7" h="62">
                  <a:moveTo>
                    <a:pt x="46" y="62"/>
                  </a:moveTo>
                  <a:cubicBezTo>
                    <a:pt x="11" y="62"/>
                    <a:pt x="11" y="62"/>
                    <a:pt x="11" y="62"/>
                  </a:cubicBezTo>
                  <a:cubicBezTo>
                    <a:pt x="5" y="62"/>
                    <a:pt x="0" y="58"/>
                    <a:pt x="0" y="52"/>
                  </a:cubicBezTo>
                  <a:cubicBezTo>
                    <a:pt x="0" y="44"/>
                    <a:pt x="2" y="31"/>
                    <a:pt x="12" y="29"/>
                  </a:cubicBezTo>
                  <a:cubicBezTo>
                    <a:pt x="11" y="31"/>
                    <a:pt x="11" y="32"/>
                    <a:pt x="11" y="34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8" y="43"/>
                    <a:pt x="6" y="46"/>
                    <a:pt x="6" y="49"/>
                  </a:cubicBezTo>
                  <a:cubicBezTo>
                    <a:pt x="6" y="54"/>
                    <a:pt x="9" y="57"/>
                    <a:pt x="13" y="57"/>
                  </a:cubicBezTo>
                  <a:cubicBezTo>
                    <a:pt x="18" y="57"/>
                    <a:pt x="21" y="54"/>
                    <a:pt x="21" y="49"/>
                  </a:cubicBezTo>
                  <a:cubicBezTo>
                    <a:pt x="21" y="46"/>
                    <a:pt x="19" y="43"/>
                    <a:pt x="16" y="42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1"/>
                    <a:pt x="17" y="30"/>
                  </a:cubicBezTo>
                  <a:cubicBezTo>
                    <a:pt x="20" y="33"/>
                    <a:pt x="24" y="34"/>
                    <a:pt x="29" y="34"/>
                  </a:cubicBezTo>
                  <a:cubicBezTo>
                    <a:pt x="33" y="34"/>
                    <a:pt x="37" y="33"/>
                    <a:pt x="41" y="30"/>
                  </a:cubicBezTo>
                  <a:cubicBezTo>
                    <a:pt x="41" y="31"/>
                    <a:pt x="42" y="33"/>
                    <a:pt x="42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6" y="36"/>
                    <a:pt x="31" y="41"/>
                    <a:pt x="31" y="47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0" y="52"/>
                    <a:pt x="30" y="53"/>
                  </a:cubicBezTo>
                  <a:cubicBezTo>
                    <a:pt x="30" y="55"/>
                    <a:pt x="32" y="57"/>
                    <a:pt x="34" y="57"/>
                  </a:cubicBezTo>
                  <a:cubicBezTo>
                    <a:pt x="36" y="57"/>
                    <a:pt x="38" y="55"/>
                    <a:pt x="38" y="53"/>
                  </a:cubicBezTo>
                  <a:cubicBezTo>
                    <a:pt x="38" y="52"/>
                    <a:pt x="37" y="51"/>
                    <a:pt x="36" y="50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4"/>
                    <a:pt x="39" y="42"/>
                    <a:pt x="42" y="42"/>
                  </a:cubicBezTo>
                  <a:cubicBezTo>
                    <a:pt x="44" y="42"/>
                    <a:pt x="47" y="44"/>
                    <a:pt x="47" y="47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1"/>
                    <a:pt x="45" y="52"/>
                    <a:pt x="45" y="53"/>
                  </a:cubicBezTo>
                  <a:cubicBezTo>
                    <a:pt x="45" y="55"/>
                    <a:pt x="47" y="57"/>
                    <a:pt x="49" y="57"/>
                  </a:cubicBezTo>
                  <a:cubicBezTo>
                    <a:pt x="51" y="57"/>
                    <a:pt x="53" y="55"/>
                    <a:pt x="53" y="53"/>
                  </a:cubicBezTo>
                  <a:cubicBezTo>
                    <a:pt x="53" y="52"/>
                    <a:pt x="53" y="51"/>
                    <a:pt x="52" y="50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3"/>
                    <a:pt x="50" y="40"/>
                    <a:pt x="47" y="38"/>
                  </a:cubicBezTo>
                  <a:cubicBezTo>
                    <a:pt x="47" y="35"/>
                    <a:pt x="47" y="32"/>
                    <a:pt x="46" y="29"/>
                  </a:cubicBezTo>
                  <a:cubicBezTo>
                    <a:pt x="55" y="31"/>
                    <a:pt x="57" y="44"/>
                    <a:pt x="57" y="52"/>
                  </a:cubicBezTo>
                  <a:cubicBezTo>
                    <a:pt x="57" y="58"/>
                    <a:pt x="53" y="62"/>
                    <a:pt x="46" y="62"/>
                  </a:cubicBezTo>
                  <a:close/>
                  <a:moveTo>
                    <a:pt x="13" y="52"/>
                  </a:moveTo>
                  <a:cubicBezTo>
                    <a:pt x="12" y="52"/>
                    <a:pt x="11" y="51"/>
                    <a:pt x="11" y="49"/>
                  </a:cubicBezTo>
                  <a:cubicBezTo>
                    <a:pt x="11" y="48"/>
                    <a:pt x="12" y="47"/>
                    <a:pt x="13" y="47"/>
                  </a:cubicBezTo>
                  <a:cubicBezTo>
                    <a:pt x="15" y="47"/>
                    <a:pt x="16" y="48"/>
                    <a:pt x="16" y="49"/>
                  </a:cubicBezTo>
                  <a:cubicBezTo>
                    <a:pt x="16" y="51"/>
                    <a:pt x="15" y="52"/>
                    <a:pt x="13" y="52"/>
                  </a:cubicBezTo>
                  <a:close/>
                  <a:moveTo>
                    <a:pt x="29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9" y="0"/>
                  </a:cubicBezTo>
                  <a:cubicBezTo>
                    <a:pt x="37" y="0"/>
                    <a:pt x="44" y="7"/>
                    <a:pt x="44" y="16"/>
                  </a:cubicBezTo>
                  <a:cubicBezTo>
                    <a:pt x="44" y="24"/>
                    <a:pt x="37" y="31"/>
                    <a:pt x="29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="" xmlns:a16="http://schemas.microsoft.com/office/drawing/2014/main" id="{64C46C17-DE0F-BF6A-E607-911B44A5546A}"/>
              </a:ext>
            </a:extLst>
          </p:cNvPr>
          <p:cNvGrpSpPr/>
          <p:nvPr/>
        </p:nvGrpSpPr>
        <p:grpSpPr>
          <a:xfrm>
            <a:off x="726342" y="3307346"/>
            <a:ext cx="540000" cy="540000"/>
            <a:chOff x="700028" y="3051576"/>
            <a:chExt cx="540000" cy="540000"/>
          </a:xfrm>
        </p:grpSpPr>
        <p:sp>
          <p:nvSpPr>
            <p:cNvPr id="12" name="Elipse 11">
              <a:extLst>
                <a:ext uri="{FF2B5EF4-FFF2-40B4-BE49-F238E27FC236}">
                  <a16:creationId xmlns="" xmlns:a16="http://schemas.microsoft.com/office/drawing/2014/main" id="{3934F8A3-21D1-DA20-B87E-360B00C943B1}"/>
                </a:ext>
              </a:extLst>
            </p:cNvPr>
            <p:cNvSpPr/>
            <p:nvPr/>
          </p:nvSpPr>
          <p:spPr>
            <a:xfrm>
              <a:off x="700028" y="3051576"/>
              <a:ext cx="540000" cy="5400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8" name="Freeform 8">
              <a:extLst>
                <a:ext uri="{FF2B5EF4-FFF2-40B4-BE49-F238E27FC236}">
                  <a16:creationId xmlns="" xmlns:a16="http://schemas.microsoft.com/office/drawing/2014/main" id="{308C97A8-D8AA-F718-3A23-1164264DE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342" y="3162509"/>
              <a:ext cx="324000" cy="288000"/>
            </a:xfrm>
            <a:custGeom>
              <a:avLst/>
              <a:gdLst>
                <a:gd name="T0" fmla="*/ 310 w 497"/>
                <a:gd name="T1" fmla="*/ 336 h 444"/>
                <a:gd name="T2" fmla="*/ 310 w 497"/>
                <a:gd name="T3" fmla="*/ 336 h 444"/>
                <a:gd name="T4" fmla="*/ 221 w 497"/>
                <a:gd name="T5" fmla="*/ 257 h 444"/>
                <a:gd name="T6" fmla="*/ 248 w 497"/>
                <a:gd name="T7" fmla="*/ 195 h 444"/>
                <a:gd name="T8" fmla="*/ 274 w 497"/>
                <a:gd name="T9" fmla="*/ 151 h 444"/>
                <a:gd name="T10" fmla="*/ 266 w 497"/>
                <a:gd name="T11" fmla="*/ 133 h 444"/>
                <a:gd name="T12" fmla="*/ 274 w 497"/>
                <a:gd name="T13" fmla="*/ 89 h 444"/>
                <a:gd name="T14" fmla="*/ 177 w 497"/>
                <a:gd name="T15" fmla="*/ 0 h 444"/>
                <a:gd name="T16" fmla="*/ 70 w 497"/>
                <a:gd name="T17" fmla="*/ 89 h 444"/>
                <a:gd name="T18" fmla="*/ 79 w 497"/>
                <a:gd name="T19" fmla="*/ 133 h 444"/>
                <a:gd name="T20" fmla="*/ 70 w 497"/>
                <a:gd name="T21" fmla="*/ 151 h 444"/>
                <a:gd name="T22" fmla="*/ 97 w 497"/>
                <a:gd name="T23" fmla="*/ 195 h 444"/>
                <a:gd name="T24" fmla="*/ 123 w 497"/>
                <a:gd name="T25" fmla="*/ 257 h 444"/>
                <a:gd name="T26" fmla="*/ 35 w 497"/>
                <a:gd name="T27" fmla="*/ 336 h 444"/>
                <a:gd name="T28" fmla="*/ 0 w 497"/>
                <a:gd name="T29" fmla="*/ 345 h 444"/>
                <a:gd name="T30" fmla="*/ 0 w 497"/>
                <a:gd name="T31" fmla="*/ 443 h 444"/>
                <a:gd name="T32" fmla="*/ 398 w 497"/>
                <a:gd name="T33" fmla="*/ 443 h 444"/>
                <a:gd name="T34" fmla="*/ 398 w 497"/>
                <a:gd name="T35" fmla="*/ 399 h 444"/>
                <a:gd name="T36" fmla="*/ 310 w 497"/>
                <a:gd name="T37" fmla="*/ 336 h 444"/>
                <a:gd name="T38" fmla="*/ 425 w 497"/>
                <a:gd name="T39" fmla="*/ 195 h 444"/>
                <a:gd name="T40" fmla="*/ 425 w 497"/>
                <a:gd name="T41" fmla="*/ 195 h 444"/>
                <a:gd name="T42" fmla="*/ 425 w 497"/>
                <a:gd name="T43" fmla="*/ 124 h 444"/>
                <a:gd name="T44" fmla="*/ 372 w 497"/>
                <a:gd name="T45" fmla="*/ 124 h 444"/>
                <a:gd name="T46" fmla="*/ 372 w 497"/>
                <a:gd name="T47" fmla="*/ 195 h 444"/>
                <a:gd name="T48" fmla="*/ 301 w 497"/>
                <a:gd name="T49" fmla="*/ 195 h 444"/>
                <a:gd name="T50" fmla="*/ 301 w 497"/>
                <a:gd name="T51" fmla="*/ 248 h 444"/>
                <a:gd name="T52" fmla="*/ 372 w 497"/>
                <a:gd name="T53" fmla="*/ 248 h 444"/>
                <a:gd name="T54" fmla="*/ 372 w 497"/>
                <a:gd name="T55" fmla="*/ 319 h 444"/>
                <a:gd name="T56" fmla="*/ 425 w 497"/>
                <a:gd name="T57" fmla="*/ 319 h 444"/>
                <a:gd name="T58" fmla="*/ 425 w 497"/>
                <a:gd name="T59" fmla="*/ 248 h 444"/>
                <a:gd name="T60" fmla="*/ 496 w 497"/>
                <a:gd name="T61" fmla="*/ 248 h 444"/>
                <a:gd name="T62" fmla="*/ 496 w 497"/>
                <a:gd name="T63" fmla="*/ 195 h 444"/>
                <a:gd name="T64" fmla="*/ 425 w 497"/>
                <a:gd name="T65" fmla="*/ 19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44">
                  <a:moveTo>
                    <a:pt x="310" y="336"/>
                  </a:moveTo>
                  <a:lnTo>
                    <a:pt x="310" y="336"/>
                  </a:lnTo>
                  <a:cubicBezTo>
                    <a:pt x="248" y="310"/>
                    <a:pt x="221" y="292"/>
                    <a:pt x="221" y="257"/>
                  </a:cubicBezTo>
                  <a:cubicBezTo>
                    <a:pt x="221" y="230"/>
                    <a:pt x="239" y="239"/>
                    <a:pt x="248" y="195"/>
                  </a:cubicBezTo>
                  <a:cubicBezTo>
                    <a:pt x="257" y="177"/>
                    <a:pt x="274" y="195"/>
                    <a:pt x="274" y="151"/>
                  </a:cubicBezTo>
                  <a:cubicBezTo>
                    <a:pt x="274" y="133"/>
                    <a:pt x="266" y="133"/>
                    <a:pt x="266" y="133"/>
                  </a:cubicBezTo>
                  <a:cubicBezTo>
                    <a:pt x="266" y="133"/>
                    <a:pt x="274" y="106"/>
                    <a:pt x="274" y="89"/>
                  </a:cubicBezTo>
                  <a:cubicBezTo>
                    <a:pt x="274" y="62"/>
                    <a:pt x="257" y="0"/>
                    <a:pt x="177" y="0"/>
                  </a:cubicBezTo>
                  <a:cubicBezTo>
                    <a:pt x="88" y="0"/>
                    <a:pt x="70" y="62"/>
                    <a:pt x="70" y="89"/>
                  </a:cubicBezTo>
                  <a:cubicBezTo>
                    <a:pt x="70" y="106"/>
                    <a:pt x="79" y="133"/>
                    <a:pt x="79" y="133"/>
                  </a:cubicBezTo>
                  <a:cubicBezTo>
                    <a:pt x="79" y="133"/>
                    <a:pt x="70" y="133"/>
                    <a:pt x="70" y="151"/>
                  </a:cubicBezTo>
                  <a:cubicBezTo>
                    <a:pt x="70" y="195"/>
                    <a:pt x="88" y="177"/>
                    <a:pt x="97" y="195"/>
                  </a:cubicBezTo>
                  <a:cubicBezTo>
                    <a:pt x="106" y="239"/>
                    <a:pt x="123" y="230"/>
                    <a:pt x="123" y="257"/>
                  </a:cubicBezTo>
                  <a:cubicBezTo>
                    <a:pt x="123" y="292"/>
                    <a:pt x="97" y="310"/>
                    <a:pt x="35" y="336"/>
                  </a:cubicBezTo>
                  <a:cubicBezTo>
                    <a:pt x="35" y="336"/>
                    <a:pt x="17" y="336"/>
                    <a:pt x="0" y="345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398" y="443"/>
                    <a:pt x="398" y="443"/>
                    <a:pt x="398" y="443"/>
                  </a:cubicBezTo>
                  <a:cubicBezTo>
                    <a:pt x="398" y="443"/>
                    <a:pt x="398" y="408"/>
                    <a:pt x="398" y="399"/>
                  </a:cubicBezTo>
                  <a:cubicBezTo>
                    <a:pt x="398" y="381"/>
                    <a:pt x="372" y="354"/>
                    <a:pt x="310" y="336"/>
                  </a:cubicBezTo>
                  <a:close/>
                  <a:moveTo>
                    <a:pt x="425" y="195"/>
                  </a:moveTo>
                  <a:lnTo>
                    <a:pt x="425" y="195"/>
                  </a:lnTo>
                  <a:cubicBezTo>
                    <a:pt x="425" y="124"/>
                    <a:pt x="425" y="124"/>
                    <a:pt x="425" y="124"/>
                  </a:cubicBezTo>
                  <a:cubicBezTo>
                    <a:pt x="372" y="124"/>
                    <a:pt x="372" y="124"/>
                    <a:pt x="372" y="124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01" y="195"/>
                    <a:pt x="301" y="195"/>
                    <a:pt x="301" y="195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72" y="248"/>
                    <a:pt x="372" y="248"/>
                    <a:pt x="372" y="248"/>
                  </a:cubicBezTo>
                  <a:cubicBezTo>
                    <a:pt x="372" y="319"/>
                    <a:pt x="372" y="319"/>
                    <a:pt x="372" y="319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25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1255C2B-28F5-D16C-7B57-E5478A6A3B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D739306F-1B40-6B70-DC11-72A03157D518}"/>
              </a:ext>
            </a:extLst>
          </p:cNvPr>
          <p:cNvGrpSpPr/>
          <p:nvPr/>
        </p:nvGrpSpPr>
        <p:grpSpPr>
          <a:xfrm>
            <a:off x="726342" y="4886629"/>
            <a:ext cx="540000" cy="540000"/>
            <a:chOff x="726342" y="4613860"/>
            <a:chExt cx="540000" cy="540000"/>
          </a:xfrm>
        </p:grpSpPr>
        <p:sp>
          <p:nvSpPr>
            <p:cNvPr id="3" name="Elipse 2">
              <a:extLst>
                <a:ext uri="{FF2B5EF4-FFF2-40B4-BE49-F238E27FC236}">
                  <a16:creationId xmlns="" xmlns:a16="http://schemas.microsoft.com/office/drawing/2014/main" id="{85706AA4-E837-0CD6-B842-26A127731A57}"/>
                </a:ext>
              </a:extLst>
            </p:cNvPr>
            <p:cNvSpPr/>
            <p:nvPr/>
          </p:nvSpPr>
          <p:spPr>
            <a:xfrm>
              <a:off x="726342" y="4613860"/>
              <a:ext cx="540000" cy="540000"/>
            </a:xfrm>
            <a:prstGeom prst="ellipse">
              <a:avLst/>
            </a:prstGeom>
            <a:noFill/>
            <a:ln w="38100">
              <a:solidFill>
                <a:srgbClr val="53FF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" name="Freeform 110">
              <a:extLst>
                <a:ext uri="{FF2B5EF4-FFF2-40B4-BE49-F238E27FC236}">
                  <a16:creationId xmlns="" xmlns:a16="http://schemas.microsoft.com/office/drawing/2014/main" id="{5627DF25-5357-8108-567F-4BD0DB50A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748" y="4769892"/>
              <a:ext cx="324000" cy="252000"/>
            </a:xfrm>
            <a:custGeom>
              <a:avLst/>
              <a:gdLst>
                <a:gd name="T0" fmla="*/ 444 w 462"/>
                <a:gd name="T1" fmla="*/ 9 h 373"/>
                <a:gd name="T2" fmla="*/ 444 w 462"/>
                <a:gd name="T3" fmla="*/ 9 h 373"/>
                <a:gd name="T4" fmla="*/ 9 w 462"/>
                <a:gd name="T5" fmla="*/ 160 h 373"/>
                <a:gd name="T6" fmla="*/ 9 w 462"/>
                <a:gd name="T7" fmla="*/ 169 h 373"/>
                <a:gd name="T8" fmla="*/ 98 w 462"/>
                <a:gd name="T9" fmla="*/ 213 h 373"/>
                <a:gd name="T10" fmla="*/ 98 w 462"/>
                <a:gd name="T11" fmla="*/ 213 h 373"/>
                <a:gd name="T12" fmla="*/ 160 w 462"/>
                <a:gd name="T13" fmla="*/ 230 h 373"/>
                <a:gd name="T14" fmla="*/ 434 w 462"/>
                <a:gd name="T15" fmla="*/ 35 h 373"/>
                <a:gd name="T16" fmla="*/ 434 w 462"/>
                <a:gd name="T17" fmla="*/ 35 h 373"/>
                <a:gd name="T18" fmla="*/ 240 w 462"/>
                <a:gd name="T19" fmla="*/ 248 h 373"/>
                <a:gd name="T20" fmla="*/ 240 w 462"/>
                <a:gd name="T21" fmla="*/ 248 h 373"/>
                <a:gd name="T22" fmla="*/ 231 w 462"/>
                <a:gd name="T23" fmla="*/ 257 h 373"/>
                <a:gd name="T24" fmla="*/ 240 w 462"/>
                <a:gd name="T25" fmla="*/ 266 h 373"/>
                <a:gd name="T26" fmla="*/ 240 w 462"/>
                <a:gd name="T27" fmla="*/ 266 h 373"/>
                <a:gd name="T28" fmla="*/ 363 w 462"/>
                <a:gd name="T29" fmla="*/ 337 h 373"/>
                <a:gd name="T30" fmla="*/ 390 w 462"/>
                <a:gd name="T31" fmla="*/ 328 h 373"/>
                <a:gd name="T32" fmla="*/ 461 w 462"/>
                <a:gd name="T33" fmla="*/ 18 h 373"/>
                <a:gd name="T34" fmla="*/ 444 w 462"/>
                <a:gd name="T35" fmla="*/ 9 h 373"/>
                <a:gd name="T36" fmla="*/ 160 w 462"/>
                <a:gd name="T37" fmla="*/ 363 h 373"/>
                <a:gd name="T38" fmla="*/ 160 w 462"/>
                <a:gd name="T39" fmla="*/ 363 h 373"/>
                <a:gd name="T40" fmla="*/ 169 w 462"/>
                <a:gd name="T41" fmla="*/ 372 h 373"/>
                <a:gd name="T42" fmla="*/ 240 w 462"/>
                <a:gd name="T43" fmla="*/ 310 h 373"/>
                <a:gd name="T44" fmla="*/ 160 w 462"/>
                <a:gd name="T45" fmla="*/ 266 h 373"/>
                <a:gd name="T46" fmla="*/ 160 w 462"/>
                <a:gd name="T47" fmla="*/ 36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lnTo>
                    <a:pt x="98" y="213"/>
                  </a:ln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lnTo>
                    <a:pt x="240" y="266"/>
                  </a:ln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rgbClr val="53FFA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34290" tIns="17145" rIns="34290" bIns="1714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F47C7801-A1B8-F65A-92F7-5DD144650AA5}"/>
              </a:ext>
            </a:extLst>
          </p:cNvPr>
          <p:cNvGrpSpPr/>
          <p:nvPr/>
        </p:nvGrpSpPr>
        <p:grpSpPr>
          <a:xfrm>
            <a:off x="754688" y="2517720"/>
            <a:ext cx="540000" cy="540000"/>
            <a:chOff x="754688" y="2517720"/>
            <a:chExt cx="540000" cy="540000"/>
          </a:xfrm>
        </p:grpSpPr>
        <p:sp>
          <p:nvSpPr>
            <p:cNvPr id="15" name="Elipse 14">
              <a:extLst>
                <a:ext uri="{FF2B5EF4-FFF2-40B4-BE49-F238E27FC236}">
                  <a16:creationId xmlns="" xmlns:a16="http://schemas.microsoft.com/office/drawing/2014/main" id="{9EC01AE8-FEF8-7EDB-B415-5A91F421E93B}"/>
                </a:ext>
              </a:extLst>
            </p:cNvPr>
            <p:cNvSpPr/>
            <p:nvPr/>
          </p:nvSpPr>
          <p:spPr>
            <a:xfrm>
              <a:off x="754688" y="2517720"/>
              <a:ext cx="540000" cy="540000"/>
            </a:xfrm>
            <a:prstGeom prst="ellipse">
              <a:avLst/>
            </a:prstGeom>
            <a:noFill/>
            <a:ln w="38100">
              <a:solidFill>
                <a:srgbClr val="56F0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7" name="Freeform 89">
              <a:extLst>
                <a:ext uri="{FF2B5EF4-FFF2-40B4-BE49-F238E27FC236}">
                  <a16:creationId xmlns="" xmlns:a16="http://schemas.microsoft.com/office/drawing/2014/main" id="{FB2C714A-15AB-03FD-E2B0-8AD5618BA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656" y="2660862"/>
              <a:ext cx="324000" cy="216000"/>
            </a:xfrm>
            <a:custGeom>
              <a:avLst/>
              <a:gdLst>
                <a:gd name="T0" fmla="*/ 2147483646 w 608"/>
                <a:gd name="T1" fmla="*/ 2147483646 h 425"/>
                <a:gd name="T2" fmla="*/ 2147483646 w 608"/>
                <a:gd name="T3" fmla="*/ 2147483646 h 425"/>
                <a:gd name="T4" fmla="*/ 2147483646 w 608"/>
                <a:gd name="T5" fmla="*/ 2147483646 h 425"/>
                <a:gd name="T6" fmla="*/ 2147483646 w 608"/>
                <a:gd name="T7" fmla="*/ 2147483646 h 425"/>
                <a:gd name="T8" fmla="*/ 2147483646 w 608"/>
                <a:gd name="T9" fmla="*/ 2147483646 h 425"/>
                <a:gd name="T10" fmla="*/ 2147483646 w 608"/>
                <a:gd name="T11" fmla="*/ 2147483646 h 425"/>
                <a:gd name="T12" fmla="*/ 2147483646 w 608"/>
                <a:gd name="T13" fmla="*/ 2147483646 h 425"/>
                <a:gd name="T14" fmla="*/ 2147483646 w 608"/>
                <a:gd name="T15" fmla="*/ 2147483646 h 425"/>
                <a:gd name="T16" fmla="*/ 2147483646 w 608"/>
                <a:gd name="T17" fmla="*/ 2147483646 h 425"/>
                <a:gd name="T18" fmla="*/ 2147483646 w 608"/>
                <a:gd name="T19" fmla="*/ 2147483646 h 425"/>
                <a:gd name="T20" fmla="*/ 2147483646 w 608"/>
                <a:gd name="T21" fmla="*/ 2147483646 h 425"/>
                <a:gd name="T22" fmla="*/ 2147483646 w 608"/>
                <a:gd name="T23" fmla="*/ 2147483646 h 425"/>
                <a:gd name="T24" fmla="*/ 2147483646 w 608"/>
                <a:gd name="T25" fmla="*/ 2147483646 h 425"/>
                <a:gd name="T26" fmla="*/ 2147483646 w 608"/>
                <a:gd name="T27" fmla="*/ 2147483646 h 425"/>
                <a:gd name="T28" fmla="*/ 2147483646 w 608"/>
                <a:gd name="T29" fmla="*/ 2147483646 h 425"/>
                <a:gd name="T30" fmla="*/ 2147483646 w 608"/>
                <a:gd name="T31" fmla="*/ 2147483646 h 425"/>
                <a:gd name="T32" fmla="*/ 2147483646 w 608"/>
                <a:gd name="T33" fmla="*/ 2147483646 h 425"/>
                <a:gd name="T34" fmla="*/ 2147483646 w 608"/>
                <a:gd name="T35" fmla="*/ 2147483646 h 425"/>
                <a:gd name="T36" fmla="*/ 2147483646 w 608"/>
                <a:gd name="T37" fmla="*/ 2147483646 h 425"/>
                <a:gd name="T38" fmla="*/ 2147483646 w 608"/>
                <a:gd name="T39" fmla="*/ 2147483646 h 425"/>
                <a:gd name="T40" fmla="*/ 2147483646 w 608"/>
                <a:gd name="T41" fmla="*/ 2147483646 h 425"/>
                <a:gd name="T42" fmla="*/ 2147483646 w 608"/>
                <a:gd name="T43" fmla="*/ 2147483646 h 425"/>
                <a:gd name="T44" fmla="*/ 2147483646 w 608"/>
                <a:gd name="T45" fmla="*/ 2147483646 h 425"/>
                <a:gd name="T46" fmla="*/ 2147483646 w 608"/>
                <a:gd name="T47" fmla="*/ 2147483646 h 425"/>
                <a:gd name="T48" fmla="*/ 2147483646 w 608"/>
                <a:gd name="T49" fmla="*/ 2147483646 h 425"/>
                <a:gd name="T50" fmla="*/ 2147483646 w 608"/>
                <a:gd name="T51" fmla="*/ 2147483646 h 425"/>
                <a:gd name="T52" fmla="*/ 2147483646 w 608"/>
                <a:gd name="T53" fmla="*/ 2147483646 h 425"/>
                <a:gd name="T54" fmla="*/ 2147483646 w 608"/>
                <a:gd name="T55" fmla="*/ 2147483646 h 425"/>
                <a:gd name="T56" fmla="*/ 2147483646 w 608"/>
                <a:gd name="T57" fmla="*/ 2147483646 h 425"/>
                <a:gd name="T58" fmla="*/ 2147483646 w 608"/>
                <a:gd name="T59" fmla="*/ 2147483646 h 425"/>
                <a:gd name="T60" fmla="*/ 2147483646 w 608"/>
                <a:gd name="T61" fmla="*/ 2147483646 h 425"/>
                <a:gd name="T62" fmla="*/ 2147483646 w 608"/>
                <a:gd name="T63" fmla="*/ 2147483646 h 425"/>
                <a:gd name="T64" fmla="*/ 2147483646 w 608"/>
                <a:gd name="T65" fmla="*/ 2147483646 h 425"/>
                <a:gd name="T66" fmla="*/ 0 w 608"/>
                <a:gd name="T67" fmla="*/ 2147483646 h 425"/>
                <a:gd name="T68" fmla="*/ 0 w 608"/>
                <a:gd name="T69" fmla="*/ 2147483646 h 425"/>
                <a:gd name="T70" fmla="*/ 0 w 608"/>
                <a:gd name="T71" fmla="*/ 2147483646 h 425"/>
                <a:gd name="T72" fmla="*/ 2147483646 w 608"/>
                <a:gd name="T73" fmla="*/ 2147483646 h 425"/>
                <a:gd name="T74" fmla="*/ 2147483646 w 608"/>
                <a:gd name="T75" fmla="*/ 2147483646 h 425"/>
                <a:gd name="T76" fmla="*/ 2147483646 w 608"/>
                <a:gd name="T77" fmla="*/ 2147483646 h 425"/>
                <a:gd name="T78" fmla="*/ 2147483646 w 608"/>
                <a:gd name="T79" fmla="*/ 2147483646 h 425"/>
                <a:gd name="T80" fmla="*/ 2147483646 w 608"/>
                <a:gd name="T81" fmla="*/ 2147483646 h 425"/>
                <a:gd name="T82" fmla="*/ 2147483646 w 608"/>
                <a:gd name="T83" fmla="*/ 2147483646 h 425"/>
                <a:gd name="T84" fmla="*/ 2147483646 w 608"/>
                <a:gd name="T85" fmla="*/ 2147483646 h 425"/>
                <a:gd name="T86" fmla="*/ 2147483646 w 608"/>
                <a:gd name="T87" fmla="*/ 2147483646 h 425"/>
                <a:gd name="T88" fmla="*/ 2147483646 w 608"/>
                <a:gd name="T89" fmla="*/ 0 h 425"/>
                <a:gd name="T90" fmla="*/ 2147483646 w 608"/>
                <a:gd name="T91" fmla="*/ 2147483646 h 425"/>
                <a:gd name="T92" fmla="*/ 2147483646 w 608"/>
                <a:gd name="T93" fmla="*/ 2147483646 h 425"/>
                <a:gd name="T94" fmla="*/ 2147483646 w 608"/>
                <a:gd name="T95" fmla="*/ 2147483646 h 425"/>
                <a:gd name="T96" fmla="*/ 2147483646 w 608"/>
                <a:gd name="T97" fmla="*/ 2147483646 h 425"/>
                <a:gd name="T98" fmla="*/ 2147483646 w 608"/>
                <a:gd name="T99" fmla="*/ 2147483646 h 425"/>
                <a:gd name="T100" fmla="*/ 2147483646 w 608"/>
                <a:gd name="T101" fmla="*/ 2147483646 h 425"/>
                <a:gd name="T102" fmla="*/ 2147483646 w 608"/>
                <a:gd name="T103" fmla="*/ 2147483646 h 4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08" h="425">
                  <a:moveTo>
                    <a:pt x="607" y="410"/>
                  </a:moveTo>
                  <a:lnTo>
                    <a:pt x="607" y="410"/>
                  </a:lnTo>
                  <a:cubicBezTo>
                    <a:pt x="607" y="417"/>
                    <a:pt x="593" y="424"/>
                    <a:pt x="586" y="424"/>
                  </a:cubicBezTo>
                  <a:cubicBezTo>
                    <a:pt x="445" y="424"/>
                    <a:pt x="445" y="424"/>
                    <a:pt x="445" y="424"/>
                  </a:cubicBezTo>
                  <a:cubicBezTo>
                    <a:pt x="459" y="424"/>
                    <a:pt x="466" y="417"/>
                    <a:pt x="466" y="403"/>
                  </a:cubicBezTo>
                  <a:cubicBezTo>
                    <a:pt x="466" y="403"/>
                    <a:pt x="466" y="318"/>
                    <a:pt x="403" y="290"/>
                  </a:cubicBezTo>
                  <a:cubicBezTo>
                    <a:pt x="374" y="276"/>
                    <a:pt x="374" y="276"/>
                    <a:pt x="360" y="276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0" y="241"/>
                    <a:pt x="346" y="226"/>
                    <a:pt x="339" y="191"/>
                  </a:cubicBezTo>
                  <a:cubicBezTo>
                    <a:pt x="332" y="191"/>
                    <a:pt x="332" y="184"/>
                    <a:pt x="332" y="170"/>
                  </a:cubicBezTo>
                  <a:cubicBezTo>
                    <a:pt x="332" y="163"/>
                    <a:pt x="325" y="141"/>
                    <a:pt x="332" y="141"/>
                  </a:cubicBezTo>
                  <a:cubicBezTo>
                    <a:pt x="332" y="127"/>
                    <a:pt x="332" y="106"/>
                    <a:pt x="332" y="99"/>
                  </a:cubicBezTo>
                  <a:cubicBezTo>
                    <a:pt x="332" y="71"/>
                    <a:pt x="360" y="43"/>
                    <a:pt x="403" y="43"/>
                  </a:cubicBezTo>
                  <a:cubicBezTo>
                    <a:pt x="452" y="43"/>
                    <a:pt x="473" y="71"/>
                    <a:pt x="480" y="99"/>
                  </a:cubicBezTo>
                  <a:cubicBezTo>
                    <a:pt x="480" y="106"/>
                    <a:pt x="473" y="127"/>
                    <a:pt x="473" y="141"/>
                  </a:cubicBezTo>
                  <a:cubicBezTo>
                    <a:pt x="487" y="141"/>
                    <a:pt x="480" y="163"/>
                    <a:pt x="480" y="170"/>
                  </a:cubicBezTo>
                  <a:cubicBezTo>
                    <a:pt x="480" y="184"/>
                    <a:pt x="473" y="191"/>
                    <a:pt x="466" y="191"/>
                  </a:cubicBezTo>
                  <a:cubicBezTo>
                    <a:pt x="459" y="226"/>
                    <a:pt x="445" y="241"/>
                    <a:pt x="445" y="241"/>
                  </a:cubicBezTo>
                  <a:cubicBezTo>
                    <a:pt x="445" y="276"/>
                    <a:pt x="445" y="276"/>
                    <a:pt x="445" y="276"/>
                  </a:cubicBezTo>
                  <a:cubicBezTo>
                    <a:pt x="445" y="276"/>
                    <a:pt x="459" y="276"/>
                    <a:pt x="494" y="297"/>
                  </a:cubicBezTo>
                  <a:cubicBezTo>
                    <a:pt x="537" y="311"/>
                    <a:pt x="523" y="297"/>
                    <a:pt x="551" y="318"/>
                  </a:cubicBezTo>
                  <a:cubicBezTo>
                    <a:pt x="607" y="339"/>
                    <a:pt x="607" y="410"/>
                    <a:pt x="607" y="410"/>
                  </a:cubicBezTo>
                  <a:close/>
                  <a:moveTo>
                    <a:pt x="325" y="283"/>
                  </a:moveTo>
                  <a:lnTo>
                    <a:pt x="325" y="283"/>
                  </a:lnTo>
                  <a:cubicBezTo>
                    <a:pt x="367" y="297"/>
                    <a:pt x="353" y="290"/>
                    <a:pt x="388" y="304"/>
                  </a:cubicBezTo>
                  <a:cubicBezTo>
                    <a:pt x="445" y="332"/>
                    <a:pt x="445" y="403"/>
                    <a:pt x="445" y="403"/>
                  </a:cubicBezTo>
                  <a:cubicBezTo>
                    <a:pt x="445" y="417"/>
                    <a:pt x="431" y="424"/>
                    <a:pt x="424" y="424"/>
                  </a:cubicBezTo>
                  <a:cubicBezTo>
                    <a:pt x="21" y="424"/>
                    <a:pt x="21" y="424"/>
                    <a:pt x="21" y="424"/>
                  </a:cubicBezTo>
                  <a:cubicBezTo>
                    <a:pt x="14" y="424"/>
                    <a:pt x="0" y="417"/>
                    <a:pt x="0" y="403"/>
                  </a:cubicBezTo>
                  <a:cubicBezTo>
                    <a:pt x="0" y="403"/>
                    <a:pt x="0" y="332"/>
                    <a:pt x="56" y="304"/>
                  </a:cubicBezTo>
                  <a:cubicBezTo>
                    <a:pt x="92" y="290"/>
                    <a:pt x="77" y="304"/>
                    <a:pt x="120" y="283"/>
                  </a:cubicBezTo>
                  <a:cubicBezTo>
                    <a:pt x="162" y="269"/>
                    <a:pt x="176" y="262"/>
                    <a:pt x="176" y="262"/>
                  </a:cubicBezTo>
                  <a:cubicBezTo>
                    <a:pt x="176" y="219"/>
                    <a:pt x="176" y="219"/>
                    <a:pt x="176" y="219"/>
                  </a:cubicBezTo>
                  <a:cubicBezTo>
                    <a:pt x="176" y="219"/>
                    <a:pt x="155" y="205"/>
                    <a:pt x="155" y="170"/>
                  </a:cubicBezTo>
                  <a:cubicBezTo>
                    <a:pt x="141" y="170"/>
                    <a:pt x="141" y="156"/>
                    <a:pt x="141" y="149"/>
                  </a:cubicBezTo>
                  <a:cubicBezTo>
                    <a:pt x="141" y="141"/>
                    <a:pt x="134" y="113"/>
                    <a:pt x="148" y="113"/>
                  </a:cubicBezTo>
                  <a:cubicBezTo>
                    <a:pt x="141" y="92"/>
                    <a:pt x="141" y="78"/>
                    <a:pt x="141" y="71"/>
                  </a:cubicBezTo>
                  <a:cubicBezTo>
                    <a:pt x="148" y="35"/>
                    <a:pt x="176" y="7"/>
                    <a:pt x="219" y="0"/>
                  </a:cubicBezTo>
                  <a:cubicBezTo>
                    <a:pt x="275" y="7"/>
                    <a:pt x="297" y="35"/>
                    <a:pt x="304" y="71"/>
                  </a:cubicBezTo>
                  <a:cubicBezTo>
                    <a:pt x="304" y="78"/>
                    <a:pt x="304" y="92"/>
                    <a:pt x="297" y="113"/>
                  </a:cubicBezTo>
                  <a:cubicBezTo>
                    <a:pt x="311" y="113"/>
                    <a:pt x="304" y="141"/>
                    <a:pt x="304" y="149"/>
                  </a:cubicBezTo>
                  <a:cubicBezTo>
                    <a:pt x="304" y="156"/>
                    <a:pt x="304" y="170"/>
                    <a:pt x="290" y="170"/>
                  </a:cubicBezTo>
                  <a:cubicBezTo>
                    <a:pt x="282" y="205"/>
                    <a:pt x="268" y="219"/>
                    <a:pt x="268" y="219"/>
                  </a:cubicBezTo>
                  <a:cubicBezTo>
                    <a:pt x="268" y="262"/>
                    <a:pt x="268" y="262"/>
                    <a:pt x="268" y="262"/>
                  </a:cubicBezTo>
                  <a:cubicBezTo>
                    <a:pt x="268" y="262"/>
                    <a:pt x="282" y="262"/>
                    <a:pt x="325" y="283"/>
                  </a:cubicBezTo>
                  <a:close/>
                </a:path>
              </a:pathLst>
            </a:custGeom>
            <a:solidFill>
              <a:srgbClr val="56F0DE"/>
            </a:solidFill>
            <a:ln>
              <a:noFill/>
            </a:ln>
          </p:spPr>
          <p:txBody>
            <a:bodyPr wrap="none" anchor="ctr"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36774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graphicFrame>
        <p:nvGraphicFramePr>
          <p:cNvPr id="2" name="Tabla 2">
            <a:extLst>
              <a:ext uri="{FF2B5EF4-FFF2-40B4-BE49-F238E27FC236}">
                <a16:creationId xmlns="" xmlns:a16="http://schemas.microsoft.com/office/drawing/2014/main" id="{4C307D16-5FCA-7350-8894-555D884AA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345634"/>
              </p:ext>
            </p:extLst>
          </p:nvPr>
        </p:nvGraphicFramePr>
        <p:xfrm>
          <a:off x="615503" y="1493929"/>
          <a:ext cx="1091821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642">
                  <a:extLst>
                    <a:ext uri="{9D8B030D-6E8A-4147-A177-3AD203B41FA5}">
                      <a16:colId xmlns="" xmlns:a16="http://schemas.microsoft.com/office/drawing/2014/main" val="4032242664"/>
                    </a:ext>
                  </a:extLst>
                </a:gridCol>
                <a:gridCol w="2183642">
                  <a:extLst>
                    <a:ext uri="{9D8B030D-6E8A-4147-A177-3AD203B41FA5}">
                      <a16:colId xmlns="" xmlns:a16="http://schemas.microsoft.com/office/drawing/2014/main" val="2868452242"/>
                    </a:ext>
                  </a:extLst>
                </a:gridCol>
                <a:gridCol w="2183642">
                  <a:extLst>
                    <a:ext uri="{9D8B030D-6E8A-4147-A177-3AD203B41FA5}">
                      <a16:colId xmlns="" xmlns:a16="http://schemas.microsoft.com/office/drawing/2014/main" val="1974267251"/>
                    </a:ext>
                  </a:extLst>
                </a:gridCol>
                <a:gridCol w="2183642">
                  <a:extLst>
                    <a:ext uri="{9D8B030D-6E8A-4147-A177-3AD203B41FA5}">
                      <a16:colId xmlns="" xmlns:a16="http://schemas.microsoft.com/office/drawing/2014/main" val="3621730680"/>
                    </a:ext>
                  </a:extLst>
                </a:gridCol>
                <a:gridCol w="2183642">
                  <a:extLst>
                    <a:ext uri="{9D8B030D-6E8A-4147-A177-3AD203B41FA5}">
                      <a16:colId xmlns="" xmlns:a16="http://schemas.microsoft.com/office/drawing/2014/main" val="2426884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CL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rgbClr val="FF4F4F"/>
                          </a:solidFill>
                        </a:rPr>
                        <a:t>Ley 18.834</a:t>
                      </a:r>
                      <a:endParaRPr lang="es-CL" sz="3600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rgbClr val="08A873"/>
                          </a:solidFill>
                        </a:rPr>
                        <a:t>Ley 19.664</a:t>
                      </a:r>
                      <a:endParaRPr lang="es-CL" sz="3600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rgbClr val="0063AF"/>
                          </a:solidFill>
                        </a:rPr>
                        <a:t>Ley 15.076</a:t>
                      </a:r>
                      <a:endParaRPr lang="es-CL" sz="3600" dirty="0">
                        <a:solidFill>
                          <a:srgbClr val="0063A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2116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b="0" dirty="0">
                          <a:solidFill>
                            <a:schemeClr val="tx1"/>
                          </a:solidFill>
                        </a:rPr>
                        <a:t>TITULARES</a:t>
                      </a:r>
                      <a:endParaRPr lang="es-CL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rgbClr val="FF4F4F"/>
                          </a:solidFill>
                        </a:rPr>
                        <a:t>194</a:t>
                      </a:r>
                      <a:endParaRPr lang="es-CL" sz="2800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rgbClr val="08A873"/>
                          </a:solidFill>
                        </a:rPr>
                        <a:t>10</a:t>
                      </a:r>
                      <a:endParaRPr lang="es-CL" sz="2800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rgbClr val="0063AF"/>
                          </a:solidFill>
                        </a:rPr>
                        <a:t>2</a:t>
                      </a:r>
                      <a:endParaRPr lang="es-CL" sz="2800" dirty="0">
                        <a:solidFill>
                          <a:srgbClr val="0063A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chemeClr val="tx1"/>
                          </a:solidFill>
                        </a:rPr>
                        <a:t>206</a:t>
                      </a:r>
                      <a:endParaRPr lang="es-CL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145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200" b="0" dirty="0">
                          <a:solidFill>
                            <a:schemeClr val="tx1"/>
                          </a:solidFill>
                        </a:rPr>
                        <a:t>CONTRATA</a:t>
                      </a:r>
                      <a:endParaRPr lang="es-CL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rgbClr val="FF4F4F"/>
                          </a:solidFill>
                        </a:rPr>
                        <a:t>227</a:t>
                      </a:r>
                      <a:endParaRPr lang="es-CL" sz="2800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rgbClr val="08A873"/>
                          </a:solidFill>
                        </a:rPr>
                        <a:t>102</a:t>
                      </a:r>
                      <a:endParaRPr lang="es-CL" sz="2800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rgbClr val="0063AF"/>
                          </a:solidFill>
                        </a:rPr>
                        <a:t>24</a:t>
                      </a:r>
                      <a:endParaRPr lang="es-CL" sz="2800" dirty="0">
                        <a:solidFill>
                          <a:srgbClr val="0063A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chemeClr val="tx1"/>
                          </a:solidFill>
                        </a:rPr>
                        <a:t>353</a:t>
                      </a:r>
                      <a:endParaRPr lang="es-CL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1565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5400" b="1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s-CL" sz="5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rgbClr val="FF4F4F"/>
                          </a:solidFill>
                        </a:rPr>
                        <a:t>421</a:t>
                      </a:r>
                      <a:endParaRPr lang="es-CL" sz="3600" b="1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rgbClr val="08A873"/>
                          </a:solidFill>
                        </a:rPr>
                        <a:t>112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rgbClr val="0063AF"/>
                          </a:solidFill>
                        </a:rPr>
                        <a:t>26</a:t>
                      </a:r>
                      <a:endParaRPr lang="es-CL" sz="3600" b="1" dirty="0">
                        <a:solidFill>
                          <a:srgbClr val="0063A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 b="1" dirty="0">
                          <a:solidFill>
                            <a:schemeClr val="tx1"/>
                          </a:solidFill>
                        </a:rPr>
                        <a:t>559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5079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s-C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L" sz="1400" b="1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rgbClr val="08A873"/>
                          </a:solidFill>
                        </a:rPr>
                        <a:t>(3.355 Hrs.)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rgbClr val="0063AF"/>
                          </a:solidFill>
                        </a:rPr>
                        <a:t>(728 Hrs.)</a:t>
                      </a:r>
                      <a:endParaRPr lang="es-CL" sz="1600" b="1" dirty="0">
                        <a:solidFill>
                          <a:srgbClr val="0063AF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46544792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DFE3CA89-7A48-7305-2794-7526251A5E5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CCBC9800-6A20-5BB7-B5A6-06C04FA83C7E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Funcionarios de Dotación</a:t>
            </a:r>
          </a:p>
        </p:txBody>
      </p:sp>
    </p:spTree>
    <p:extLst>
      <p:ext uri="{BB962C8B-B14F-4D97-AF65-F5344CB8AC3E}">
        <p14:creationId xmlns:p14="http://schemas.microsoft.com/office/powerpoint/2010/main" val="231099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graphicFrame>
        <p:nvGraphicFramePr>
          <p:cNvPr id="2" name="Tabla 2">
            <a:extLst>
              <a:ext uri="{FF2B5EF4-FFF2-40B4-BE49-F238E27FC236}">
                <a16:creationId xmlns="" xmlns:a16="http://schemas.microsoft.com/office/drawing/2014/main" id="{4C307D16-5FCA-7350-8894-555D884AA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29086"/>
              </p:ext>
            </p:extLst>
          </p:nvPr>
        </p:nvGraphicFramePr>
        <p:xfrm>
          <a:off x="800859" y="2082724"/>
          <a:ext cx="1049512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8151">
                  <a:extLst>
                    <a:ext uri="{9D8B030D-6E8A-4147-A177-3AD203B41FA5}">
                      <a16:colId xmlns="" xmlns:a16="http://schemas.microsoft.com/office/drawing/2014/main" val="4032242664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2868452242"/>
                    </a:ext>
                  </a:extLst>
                </a:gridCol>
                <a:gridCol w="2038350">
                  <a:extLst>
                    <a:ext uri="{9D8B030D-6E8A-4147-A177-3AD203B41FA5}">
                      <a16:colId xmlns="" xmlns:a16="http://schemas.microsoft.com/office/drawing/2014/main" val="1974267251"/>
                    </a:ext>
                  </a:extLst>
                </a:gridCol>
                <a:gridCol w="2671227">
                  <a:extLst>
                    <a:ext uri="{9D8B030D-6E8A-4147-A177-3AD203B41FA5}">
                      <a16:colId xmlns="" xmlns:a16="http://schemas.microsoft.com/office/drawing/2014/main" val="2426884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CL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800" dirty="0">
                          <a:solidFill>
                            <a:srgbClr val="FF4F4F"/>
                          </a:solidFill>
                        </a:rPr>
                        <a:t>COVID</a:t>
                      </a:r>
                      <a:endParaRPr lang="es-CL" sz="4800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800" dirty="0">
                          <a:solidFill>
                            <a:srgbClr val="08A873"/>
                          </a:solidFill>
                        </a:rPr>
                        <a:t>PUROS</a:t>
                      </a:r>
                      <a:endParaRPr lang="es-CL" sz="4800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20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2116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5400" b="0" dirty="0">
                          <a:solidFill>
                            <a:schemeClr val="tx1"/>
                          </a:solidFill>
                        </a:rPr>
                        <a:t>a Diciembre</a:t>
                      </a:r>
                      <a:endParaRPr lang="es-CL" sz="5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800" b="1" dirty="0">
                          <a:solidFill>
                            <a:srgbClr val="FF4F4F"/>
                          </a:solidFill>
                        </a:rPr>
                        <a:t>114</a:t>
                      </a:r>
                      <a:endParaRPr lang="es-CL" sz="4800" b="1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800" b="1" dirty="0">
                          <a:solidFill>
                            <a:srgbClr val="08A873"/>
                          </a:solidFill>
                        </a:rPr>
                        <a:t>11</a:t>
                      </a:r>
                      <a:endParaRPr lang="es-CL" sz="4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200" b="1" dirty="0">
                          <a:solidFill>
                            <a:schemeClr val="tx1"/>
                          </a:solidFill>
                        </a:rPr>
                        <a:t>129</a:t>
                      </a:r>
                      <a:endParaRPr lang="es-CL" sz="7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156595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AE1FCE3-01D7-3804-599C-C167CEAFDC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A87DEA4F-DA6F-D4B1-5C8E-A8AEE2F84DB0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Funcionarios a Honorarios en 2022</a:t>
            </a:r>
          </a:p>
        </p:txBody>
      </p:sp>
    </p:spTree>
    <p:extLst>
      <p:ext uri="{BB962C8B-B14F-4D97-AF65-F5344CB8AC3E}">
        <p14:creationId xmlns:p14="http://schemas.microsoft.com/office/powerpoint/2010/main" val="94714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8994729E-ADA1-CC71-0B2A-FF907A0FB3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6411" y="1472370"/>
            <a:ext cx="1024218" cy="1260000"/>
          </a:xfrm>
          <a:prstGeom prst="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E3E7C02E-6471-3219-4D80-DD66192A6F2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828" y="1472370"/>
            <a:ext cx="1026000" cy="1260000"/>
          </a:xfrm>
          <a:prstGeom prst="rect">
            <a:avLst/>
          </a:prstGeom>
          <a:ln w="57150">
            <a:solidFill>
              <a:srgbClr val="FF4F4F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CB11FE5-4026-9C5B-FFA5-D9CA0208790E}"/>
              </a:ext>
            </a:extLst>
          </p:cNvPr>
          <p:cNvPicPr preferRelativeResize="0"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518" y="1483659"/>
            <a:ext cx="1026000" cy="1260000"/>
          </a:xfrm>
          <a:prstGeom prst="rect">
            <a:avLst/>
          </a:prstGeom>
          <a:ln w="57150">
            <a:solidFill>
              <a:srgbClr val="08A873"/>
            </a:solidFill>
          </a:ln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BF7532E6-88E4-8DA3-ECF6-612DD810A4E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4592" y="1484988"/>
            <a:ext cx="1026000" cy="1260000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36975F42-2BAF-C06B-9B5B-73C6E078FB4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3460" y="3868393"/>
            <a:ext cx="1026000" cy="12600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54D9C596-FE0C-5144-71D2-D26F273207BA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285" y="3867967"/>
            <a:ext cx="1026000" cy="126000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27498E31-0EC4-4263-D9CD-B39157D8D2C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4162" y="3868393"/>
            <a:ext cx="1026000" cy="126000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9E87DD77-5F2F-60B1-9796-27CBE5597C9F}"/>
              </a:ext>
            </a:extLst>
          </p:cNvPr>
          <p:cNvPicPr preferRelativeResize="0">
            <a:picLocks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049" y="3868393"/>
            <a:ext cx="1026000" cy="126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F0F35DFC-8F2C-D3E5-E649-1BD40D800981}"/>
              </a:ext>
            </a:extLst>
          </p:cNvPr>
          <p:cNvSpPr txBox="1"/>
          <p:nvPr/>
        </p:nvSpPr>
        <p:spPr>
          <a:xfrm>
            <a:off x="1462909" y="2805153"/>
            <a:ext cx="2057021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accent4">
                    <a:lumMod val="50000"/>
                  </a:schemeClr>
                </a:solidFill>
              </a:rPr>
              <a:t>ANIBAL NEIRA VALLEJOS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D7018D86-6D0A-D153-6F60-7828C4EB739D}"/>
              </a:ext>
            </a:extLst>
          </p:cNvPr>
          <p:cNvCxnSpPr/>
          <p:nvPr/>
        </p:nvCxnSpPr>
        <p:spPr>
          <a:xfrm>
            <a:off x="1448711" y="3123855"/>
            <a:ext cx="2057022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63061C7-1F17-D0DA-6FD8-7945FA4A2A55}"/>
              </a:ext>
            </a:extLst>
          </p:cNvPr>
          <p:cNvSpPr txBox="1"/>
          <p:nvPr/>
        </p:nvSpPr>
        <p:spPr>
          <a:xfrm>
            <a:off x="1437949" y="3138872"/>
            <a:ext cx="2057022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accent4">
                    <a:lumMod val="50000"/>
                  </a:schemeClr>
                </a:solidFill>
              </a:rPr>
              <a:t>UROLOGÍA</a:t>
            </a:r>
          </a:p>
          <a:p>
            <a:pPr algn="ctr"/>
            <a:r>
              <a:rPr lang="es-ES" sz="1400" dirty="0">
                <a:solidFill>
                  <a:schemeClr val="accent4">
                    <a:lumMod val="50000"/>
                  </a:schemeClr>
                </a:solidFill>
              </a:rPr>
              <a:t>22 Hrs.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8F0B308E-A499-F0D5-A050-31800ED036D5}"/>
              </a:ext>
            </a:extLst>
          </p:cNvPr>
          <p:cNvSpPr txBox="1"/>
          <p:nvPr/>
        </p:nvSpPr>
        <p:spPr>
          <a:xfrm>
            <a:off x="1346287" y="5197780"/>
            <a:ext cx="2190427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7030A0"/>
                </a:solidFill>
              </a:rPr>
              <a:t>MARISELA ESPARZA AEDO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FA54F805-17E5-EBDC-E8E0-2DD1396FEB50}"/>
              </a:ext>
            </a:extLst>
          </p:cNvPr>
          <p:cNvCxnSpPr/>
          <p:nvPr/>
        </p:nvCxnSpPr>
        <p:spPr>
          <a:xfrm>
            <a:off x="1423752" y="5516482"/>
            <a:ext cx="2057022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CA0F3B91-B2E1-2871-0D44-456E727765A1}"/>
              </a:ext>
            </a:extLst>
          </p:cNvPr>
          <p:cNvSpPr txBox="1"/>
          <p:nvPr/>
        </p:nvSpPr>
        <p:spPr>
          <a:xfrm>
            <a:off x="1279585" y="5531499"/>
            <a:ext cx="242678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7030A0"/>
                </a:solidFill>
              </a:rPr>
              <a:t>OBSTERICIA Y GINECOLOGÍA</a:t>
            </a:r>
          </a:p>
          <a:p>
            <a:pPr algn="ctr"/>
            <a:r>
              <a:rPr lang="es-ES" sz="1400" dirty="0">
                <a:solidFill>
                  <a:srgbClr val="7030A0"/>
                </a:solidFill>
              </a:rPr>
              <a:t>44 Hrs.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4DD83D1D-D4A0-05FD-3418-5D0C2A6CD60A}"/>
              </a:ext>
            </a:extLst>
          </p:cNvPr>
          <p:cNvSpPr txBox="1"/>
          <p:nvPr/>
        </p:nvSpPr>
        <p:spPr>
          <a:xfrm>
            <a:off x="3892362" y="2799313"/>
            <a:ext cx="2106992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FF4F4F"/>
                </a:solidFill>
              </a:rPr>
              <a:t>PAULINA CAAMAÑO RUIZ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="" xmlns:a16="http://schemas.microsoft.com/office/drawing/2014/main" id="{5D59AF75-F298-D007-6E54-0422445F3A78}"/>
              </a:ext>
            </a:extLst>
          </p:cNvPr>
          <p:cNvCxnSpPr/>
          <p:nvPr/>
        </p:nvCxnSpPr>
        <p:spPr>
          <a:xfrm>
            <a:off x="3878164" y="3123855"/>
            <a:ext cx="2057022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30DF1549-95FA-98BD-032E-DA515B85A2F0}"/>
              </a:ext>
            </a:extLst>
          </p:cNvPr>
          <p:cNvSpPr txBox="1"/>
          <p:nvPr/>
        </p:nvSpPr>
        <p:spPr>
          <a:xfrm>
            <a:off x="3867402" y="3138872"/>
            <a:ext cx="2057022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FF4F4F"/>
                </a:solidFill>
              </a:rPr>
              <a:t>PSIQUIATRÍA INFANTIL</a:t>
            </a:r>
          </a:p>
          <a:p>
            <a:pPr algn="ctr"/>
            <a:r>
              <a:rPr lang="es-ES" sz="1400" dirty="0">
                <a:solidFill>
                  <a:srgbClr val="FF4F4F"/>
                </a:solidFill>
              </a:rPr>
              <a:t>22 Hrs.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547C30A5-F07F-E9F7-248D-58E9275F94EA}"/>
              </a:ext>
            </a:extLst>
          </p:cNvPr>
          <p:cNvSpPr txBox="1"/>
          <p:nvPr/>
        </p:nvSpPr>
        <p:spPr>
          <a:xfrm>
            <a:off x="6321815" y="2810638"/>
            <a:ext cx="2106992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8A873"/>
                </a:solidFill>
              </a:rPr>
              <a:t>PABLO VIGUERAS SMITH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="" xmlns:a16="http://schemas.microsoft.com/office/drawing/2014/main" id="{FBADAE06-1EFF-1158-B92C-E91473C99C84}"/>
              </a:ext>
            </a:extLst>
          </p:cNvPr>
          <p:cNvCxnSpPr/>
          <p:nvPr/>
        </p:nvCxnSpPr>
        <p:spPr>
          <a:xfrm>
            <a:off x="6307617" y="3135180"/>
            <a:ext cx="2057022" cy="0"/>
          </a:xfrm>
          <a:prstGeom prst="line">
            <a:avLst/>
          </a:prstGeom>
          <a:ln w="76200">
            <a:solidFill>
              <a:srgbClr val="08A8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D8FBDAC-1520-88D3-258D-09118251E810}"/>
              </a:ext>
            </a:extLst>
          </p:cNvPr>
          <p:cNvSpPr txBox="1"/>
          <p:nvPr/>
        </p:nvSpPr>
        <p:spPr>
          <a:xfrm>
            <a:off x="6296855" y="3150197"/>
            <a:ext cx="2057022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8A873"/>
                </a:solidFill>
              </a:rPr>
              <a:t>FISITRÍA</a:t>
            </a:r>
          </a:p>
          <a:p>
            <a:pPr algn="ctr"/>
            <a:r>
              <a:rPr lang="es-ES" sz="1400" dirty="0">
                <a:solidFill>
                  <a:srgbClr val="08A873"/>
                </a:solidFill>
              </a:rPr>
              <a:t>22 Hrs.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25939A37-3185-CDF7-6062-9C26522D3FA6}"/>
              </a:ext>
            </a:extLst>
          </p:cNvPr>
          <p:cNvSpPr txBox="1"/>
          <p:nvPr/>
        </p:nvSpPr>
        <p:spPr>
          <a:xfrm>
            <a:off x="8751268" y="2795442"/>
            <a:ext cx="2106992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2060"/>
                </a:solidFill>
              </a:rPr>
              <a:t>PABLO MEGE ESPINOZA</a:t>
            </a:r>
          </a:p>
        </p:txBody>
      </p:sp>
      <p:cxnSp>
        <p:nvCxnSpPr>
          <p:cNvPr id="31" name="Conector recto 30">
            <a:extLst>
              <a:ext uri="{FF2B5EF4-FFF2-40B4-BE49-F238E27FC236}">
                <a16:creationId xmlns="" xmlns:a16="http://schemas.microsoft.com/office/drawing/2014/main" id="{A3A01EA2-CFE8-E11A-CECD-FC132D86DDF2}"/>
              </a:ext>
            </a:extLst>
          </p:cNvPr>
          <p:cNvCxnSpPr/>
          <p:nvPr/>
        </p:nvCxnSpPr>
        <p:spPr>
          <a:xfrm>
            <a:off x="8737070" y="3119984"/>
            <a:ext cx="2057022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A9FD7EF4-FFBD-68FD-1638-80307C7AA238}"/>
              </a:ext>
            </a:extLst>
          </p:cNvPr>
          <p:cNvSpPr txBox="1"/>
          <p:nvPr/>
        </p:nvSpPr>
        <p:spPr>
          <a:xfrm>
            <a:off x="8726308" y="3135001"/>
            <a:ext cx="2057022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2060"/>
                </a:solidFill>
              </a:rPr>
              <a:t>ANESTESIOLOGÍA</a:t>
            </a:r>
          </a:p>
          <a:p>
            <a:pPr algn="ctr"/>
            <a:r>
              <a:rPr lang="es-ES" sz="1400" dirty="0">
                <a:solidFill>
                  <a:srgbClr val="002060"/>
                </a:solidFill>
              </a:rPr>
              <a:t>44 Hrs.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71BD0CA7-BAEC-F8B7-E803-5555E7E53135}"/>
              </a:ext>
            </a:extLst>
          </p:cNvPr>
          <p:cNvSpPr txBox="1"/>
          <p:nvPr/>
        </p:nvSpPr>
        <p:spPr>
          <a:xfrm>
            <a:off x="3721143" y="5197780"/>
            <a:ext cx="2322930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B0F0"/>
                </a:solidFill>
              </a:rPr>
              <a:t>AMERICO TORRES VERGARA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="" xmlns:a16="http://schemas.microsoft.com/office/drawing/2014/main" id="{D9E92C28-D261-7C95-9D94-1E05841C300F}"/>
              </a:ext>
            </a:extLst>
          </p:cNvPr>
          <p:cNvCxnSpPr/>
          <p:nvPr/>
        </p:nvCxnSpPr>
        <p:spPr>
          <a:xfrm>
            <a:off x="3813384" y="5516482"/>
            <a:ext cx="2057022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51B5829A-6DAF-72CB-C439-4CB4C669CFBA}"/>
              </a:ext>
            </a:extLst>
          </p:cNvPr>
          <p:cNvSpPr txBox="1"/>
          <p:nvPr/>
        </p:nvSpPr>
        <p:spPr>
          <a:xfrm>
            <a:off x="3669217" y="5531499"/>
            <a:ext cx="242678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B0F0"/>
                </a:solidFill>
              </a:rPr>
              <a:t>OBSTERICIA Y GINECOLOGÍA</a:t>
            </a:r>
          </a:p>
          <a:p>
            <a:pPr algn="ctr"/>
            <a:r>
              <a:rPr lang="es-ES" sz="1400" dirty="0">
                <a:solidFill>
                  <a:srgbClr val="00B0F0"/>
                </a:solidFill>
              </a:rPr>
              <a:t>44 Hrs.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3E9756D3-6898-FEE9-AF06-371D5D7EDB2E}"/>
              </a:ext>
            </a:extLst>
          </p:cNvPr>
          <p:cNvSpPr txBox="1"/>
          <p:nvPr/>
        </p:nvSpPr>
        <p:spPr>
          <a:xfrm>
            <a:off x="6199852" y="5197780"/>
            <a:ext cx="2322930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accent4">
                    <a:lumMod val="75000"/>
                  </a:schemeClr>
                </a:solidFill>
              </a:rPr>
              <a:t>GLORIA MOLINA MOLINA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="" xmlns:a16="http://schemas.microsoft.com/office/drawing/2014/main" id="{0AA75CF4-0392-5A80-4ECA-8CA3FBA9EADF}"/>
              </a:ext>
            </a:extLst>
          </p:cNvPr>
          <p:cNvCxnSpPr/>
          <p:nvPr/>
        </p:nvCxnSpPr>
        <p:spPr>
          <a:xfrm>
            <a:off x="6292093" y="5516482"/>
            <a:ext cx="2057022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8A369C5C-5232-CCCD-9A91-ABACC7C6C2E1}"/>
              </a:ext>
            </a:extLst>
          </p:cNvPr>
          <p:cNvSpPr txBox="1"/>
          <p:nvPr/>
        </p:nvSpPr>
        <p:spPr>
          <a:xfrm>
            <a:off x="6147926" y="5531499"/>
            <a:ext cx="242678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accent4">
                    <a:lumMod val="75000"/>
                  </a:schemeClr>
                </a:solidFill>
              </a:rPr>
              <a:t>MEDICINA FAMILIAR</a:t>
            </a:r>
          </a:p>
          <a:p>
            <a:pPr algn="ctr"/>
            <a:r>
              <a:rPr lang="es-ES" sz="1400" dirty="0">
                <a:solidFill>
                  <a:schemeClr val="accent4">
                    <a:lumMod val="75000"/>
                  </a:schemeClr>
                </a:solidFill>
              </a:rPr>
              <a:t>44 Hrs.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="" xmlns:a16="http://schemas.microsoft.com/office/drawing/2014/main" id="{CACCC999-06CB-02E5-25FB-A6728827DC9F}"/>
              </a:ext>
            </a:extLst>
          </p:cNvPr>
          <p:cNvSpPr txBox="1"/>
          <p:nvPr/>
        </p:nvSpPr>
        <p:spPr>
          <a:xfrm>
            <a:off x="8574708" y="5208297"/>
            <a:ext cx="2426784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C00000"/>
                </a:solidFill>
              </a:rPr>
              <a:t>DANIELA MUENZER HERRERA</a:t>
            </a:r>
          </a:p>
        </p:txBody>
      </p:sp>
      <p:cxnSp>
        <p:nvCxnSpPr>
          <p:cNvPr id="40" name="Conector recto 39">
            <a:extLst>
              <a:ext uri="{FF2B5EF4-FFF2-40B4-BE49-F238E27FC236}">
                <a16:creationId xmlns="" xmlns:a16="http://schemas.microsoft.com/office/drawing/2014/main" id="{2E153B7B-774F-76D1-57EE-64BFAE682871}"/>
              </a:ext>
            </a:extLst>
          </p:cNvPr>
          <p:cNvCxnSpPr/>
          <p:nvPr/>
        </p:nvCxnSpPr>
        <p:spPr>
          <a:xfrm>
            <a:off x="8718876" y="5526999"/>
            <a:ext cx="205702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="" xmlns:a16="http://schemas.microsoft.com/office/drawing/2014/main" id="{D82594A8-6E92-42F9-44CE-3A36A855BEA9}"/>
              </a:ext>
            </a:extLst>
          </p:cNvPr>
          <p:cNvSpPr txBox="1"/>
          <p:nvPr/>
        </p:nvSpPr>
        <p:spPr>
          <a:xfrm>
            <a:off x="8574709" y="5542016"/>
            <a:ext cx="242678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C00000"/>
                </a:solidFill>
              </a:rPr>
              <a:t>GERIATRÍA</a:t>
            </a:r>
          </a:p>
          <a:p>
            <a:pPr algn="ctr"/>
            <a:r>
              <a:rPr lang="es-ES" sz="1400" dirty="0">
                <a:solidFill>
                  <a:srgbClr val="C00000"/>
                </a:solidFill>
              </a:rPr>
              <a:t>44 Hrs.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E1BF813-AB24-E84B-F2AE-0611D1B7FB8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AA2118DE-FBA1-459E-EC53-45EB63CCF288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Nuevos Especialistas</a:t>
            </a:r>
          </a:p>
        </p:txBody>
      </p:sp>
    </p:spTree>
    <p:extLst>
      <p:ext uri="{BB962C8B-B14F-4D97-AF65-F5344CB8AC3E}">
        <p14:creationId xmlns:p14="http://schemas.microsoft.com/office/powerpoint/2010/main" val="8778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4" grpId="0"/>
      <p:bldP spid="15" grpId="0"/>
      <p:bldP spid="19" grpId="0"/>
      <p:bldP spid="27" grpId="0"/>
      <p:bldP spid="29" grpId="0"/>
      <p:bldP spid="30" grpId="0"/>
      <p:bldP spid="32" grpId="0"/>
      <p:bldP spid="33" grpId="0"/>
      <p:bldP spid="35" grpId="0"/>
      <p:bldP spid="36" grpId="0"/>
      <p:bldP spid="38" grpId="0"/>
      <p:bldP spid="39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8994729E-ADA1-CC71-0B2A-FF907A0FB3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6411" y="1567620"/>
            <a:ext cx="1024218" cy="126000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E3E7C02E-6471-3219-4D80-DD66192A6F2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828" y="1567620"/>
            <a:ext cx="1026000" cy="1260000"/>
          </a:xfrm>
          <a:prstGeom prst="ellipse">
            <a:avLst/>
          </a:prstGeom>
          <a:ln w="63500" cap="rnd">
            <a:solidFill>
              <a:srgbClr val="F0467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3CB11FE5-4026-9C5B-FFA5-D9CA0208790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1018" y="1578909"/>
            <a:ext cx="945000" cy="1260000"/>
          </a:xfrm>
          <a:prstGeom prst="ellipse">
            <a:avLst/>
          </a:prstGeom>
          <a:ln w="63500" cap="rnd">
            <a:solidFill>
              <a:srgbClr val="08A87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BF7532E6-88E4-8DA3-ECF6-612DD810A4E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4592" y="1580238"/>
            <a:ext cx="1026000" cy="1260000"/>
          </a:xfrm>
          <a:prstGeom prst="ellipse">
            <a:avLst/>
          </a:prstGeom>
          <a:ln w="63500" cap="rnd">
            <a:solidFill>
              <a:srgbClr val="B17ED8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36975F42-2BAF-C06B-9B5B-73C6E078FB4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200"/>
                    </a14:imgEffect>
                    <a14:imgEffect>
                      <a14:saturation sat="85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152"/>
          <a:stretch/>
        </p:blipFill>
        <p:spPr>
          <a:xfrm>
            <a:off x="1953460" y="3868393"/>
            <a:ext cx="1026000" cy="12600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54D9C596-FE0C-5144-71D2-D26F273207B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69"/>
          <a:stretch/>
        </p:blipFill>
        <p:spPr>
          <a:xfrm>
            <a:off x="4469785" y="3867967"/>
            <a:ext cx="945000" cy="126000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27498E31-0EC4-4263-D9CD-B39157D8D2C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4162" y="3868393"/>
            <a:ext cx="1026000" cy="1260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9E87DD77-5F2F-60B1-9796-27CBE5597C9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23"/>
          <a:stretch/>
        </p:blipFill>
        <p:spPr>
          <a:xfrm>
            <a:off x="9273549" y="3868393"/>
            <a:ext cx="945000" cy="1260000"/>
          </a:xfrm>
          <a:prstGeom prst="ellipse">
            <a:avLst/>
          </a:prstGeom>
          <a:ln w="63500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bevelT w="0" h="0"/>
            <a:contourClr>
              <a:srgbClr val="333333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F0F35DFC-8F2C-D3E5-E649-1BD40D800981}"/>
              </a:ext>
            </a:extLst>
          </p:cNvPr>
          <p:cNvSpPr txBox="1"/>
          <p:nvPr/>
        </p:nvSpPr>
        <p:spPr>
          <a:xfrm>
            <a:off x="1397909" y="2900404"/>
            <a:ext cx="2186190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2"/>
                </a:solidFill>
              </a:rPr>
              <a:t>SILVIA </a:t>
            </a:r>
            <a:r>
              <a:rPr lang="es-ES" sz="1400" b="1" dirty="0">
                <a:solidFill>
                  <a:schemeClr val="accent2"/>
                </a:solidFill>
              </a:rPr>
              <a:t>BUSTOS MUÑOZ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D7018D86-6D0A-D153-6F60-7828C4EB739D}"/>
              </a:ext>
            </a:extLst>
          </p:cNvPr>
          <p:cNvCxnSpPr/>
          <p:nvPr/>
        </p:nvCxnSpPr>
        <p:spPr>
          <a:xfrm>
            <a:off x="1448711" y="3219105"/>
            <a:ext cx="2057022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63061C7-1F17-D0DA-6FD8-7945FA4A2A55}"/>
              </a:ext>
            </a:extLst>
          </p:cNvPr>
          <p:cNvSpPr txBox="1"/>
          <p:nvPr/>
        </p:nvSpPr>
        <p:spPr>
          <a:xfrm>
            <a:off x="1437949" y="3234122"/>
            <a:ext cx="2057022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2"/>
                </a:solidFill>
              </a:rPr>
              <a:t>MATERNIDAD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8F0B308E-A499-F0D5-A050-31800ED036D5}"/>
              </a:ext>
            </a:extLst>
          </p:cNvPr>
          <p:cNvSpPr txBox="1"/>
          <p:nvPr/>
        </p:nvSpPr>
        <p:spPr>
          <a:xfrm>
            <a:off x="1346287" y="5197780"/>
            <a:ext cx="2190427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2060"/>
                </a:solidFill>
              </a:rPr>
              <a:t>JUAN PADILLA MARÍN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FA54F805-17E5-EBDC-E8E0-2DD1396FEB50}"/>
              </a:ext>
            </a:extLst>
          </p:cNvPr>
          <p:cNvCxnSpPr/>
          <p:nvPr/>
        </p:nvCxnSpPr>
        <p:spPr>
          <a:xfrm>
            <a:off x="1423752" y="5516482"/>
            <a:ext cx="2057022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CA0F3B91-B2E1-2871-0D44-456E727765A1}"/>
              </a:ext>
            </a:extLst>
          </p:cNvPr>
          <p:cNvSpPr txBox="1"/>
          <p:nvPr/>
        </p:nvSpPr>
        <p:spPr>
          <a:xfrm>
            <a:off x="1279585" y="5531499"/>
            <a:ext cx="242678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2060"/>
                </a:solidFill>
              </a:rPr>
              <a:t>SERVICIOS GENERALES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4DD83D1D-D4A0-05FD-3418-5D0C2A6CD60A}"/>
              </a:ext>
            </a:extLst>
          </p:cNvPr>
          <p:cNvSpPr txBox="1"/>
          <p:nvPr/>
        </p:nvSpPr>
        <p:spPr>
          <a:xfrm>
            <a:off x="3892362" y="2894563"/>
            <a:ext cx="2106992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F0467B"/>
                </a:solidFill>
              </a:rPr>
              <a:t>PATRICIO LOPEZ RAMIRÉZ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="" xmlns:a16="http://schemas.microsoft.com/office/drawing/2014/main" id="{5D59AF75-F298-D007-6E54-0422445F3A78}"/>
              </a:ext>
            </a:extLst>
          </p:cNvPr>
          <p:cNvCxnSpPr/>
          <p:nvPr/>
        </p:nvCxnSpPr>
        <p:spPr>
          <a:xfrm>
            <a:off x="3878164" y="3219105"/>
            <a:ext cx="2057022" cy="0"/>
          </a:xfrm>
          <a:prstGeom prst="line">
            <a:avLst/>
          </a:prstGeom>
          <a:ln w="76200">
            <a:solidFill>
              <a:srgbClr val="F04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30DF1549-95FA-98BD-032E-DA515B85A2F0}"/>
              </a:ext>
            </a:extLst>
          </p:cNvPr>
          <p:cNvSpPr txBox="1"/>
          <p:nvPr/>
        </p:nvSpPr>
        <p:spPr>
          <a:xfrm>
            <a:off x="3867402" y="3234122"/>
            <a:ext cx="2057022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F0467B"/>
                </a:solidFill>
              </a:rPr>
              <a:t>ADMISIÓN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547C30A5-F07F-E9F7-248D-58E9275F94EA}"/>
              </a:ext>
            </a:extLst>
          </p:cNvPr>
          <p:cNvSpPr txBox="1"/>
          <p:nvPr/>
        </p:nvSpPr>
        <p:spPr>
          <a:xfrm>
            <a:off x="6216066" y="2905888"/>
            <a:ext cx="2290095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8A873"/>
                </a:solidFill>
              </a:rPr>
              <a:t>MERCEDES FUENTES PARRA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="" xmlns:a16="http://schemas.microsoft.com/office/drawing/2014/main" id="{FBADAE06-1EFF-1158-B92C-E91473C99C84}"/>
              </a:ext>
            </a:extLst>
          </p:cNvPr>
          <p:cNvCxnSpPr/>
          <p:nvPr/>
        </p:nvCxnSpPr>
        <p:spPr>
          <a:xfrm>
            <a:off x="6307617" y="3230430"/>
            <a:ext cx="2057022" cy="0"/>
          </a:xfrm>
          <a:prstGeom prst="line">
            <a:avLst/>
          </a:prstGeom>
          <a:ln w="76200">
            <a:solidFill>
              <a:srgbClr val="08A8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D8FBDAC-1520-88D3-258D-09118251E810}"/>
              </a:ext>
            </a:extLst>
          </p:cNvPr>
          <p:cNvSpPr txBox="1"/>
          <p:nvPr/>
        </p:nvSpPr>
        <p:spPr>
          <a:xfrm>
            <a:off x="6296855" y="3245447"/>
            <a:ext cx="2057022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8A873"/>
                </a:solidFill>
              </a:rPr>
              <a:t>URGENCIAS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25939A37-3185-CDF7-6062-9C26522D3FA6}"/>
              </a:ext>
            </a:extLst>
          </p:cNvPr>
          <p:cNvSpPr txBox="1"/>
          <p:nvPr/>
        </p:nvSpPr>
        <p:spPr>
          <a:xfrm>
            <a:off x="8709687" y="2898831"/>
            <a:ext cx="2106992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B17ED8"/>
                </a:solidFill>
              </a:rPr>
              <a:t>NORA CUEVAS MATUS</a:t>
            </a:r>
          </a:p>
        </p:txBody>
      </p:sp>
      <p:cxnSp>
        <p:nvCxnSpPr>
          <p:cNvPr id="31" name="Conector recto 30">
            <a:extLst>
              <a:ext uri="{FF2B5EF4-FFF2-40B4-BE49-F238E27FC236}">
                <a16:creationId xmlns="" xmlns:a16="http://schemas.microsoft.com/office/drawing/2014/main" id="{A3A01EA2-CFE8-E11A-CECD-FC132D86DDF2}"/>
              </a:ext>
            </a:extLst>
          </p:cNvPr>
          <p:cNvCxnSpPr/>
          <p:nvPr/>
        </p:nvCxnSpPr>
        <p:spPr>
          <a:xfrm>
            <a:off x="8737070" y="3215234"/>
            <a:ext cx="2057022" cy="0"/>
          </a:xfrm>
          <a:prstGeom prst="line">
            <a:avLst/>
          </a:prstGeom>
          <a:ln w="76200">
            <a:solidFill>
              <a:srgbClr val="B17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A9FD7EF4-FFBD-68FD-1638-80307C7AA238}"/>
              </a:ext>
            </a:extLst>
          </p:cNvPr>
          <p:cNvSpPr txBox="1"/>
          <p:nvPr/>
        </p:nvSpPr>
        <p:spPr>
          <a:xfrm>
            <a:off x="8726308" y="3230251"/>
            <a:ext cx="2057022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B17ED8"/>
                </a:solidFill>
              </a:rPr>
              <a:t>PEDIATRÍA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71BD0CA7-BAEC-F8B7-E803-5555E7E53135}"/>
              </a:ext>
            </a:extLst>
          </p:cNvPr>
          <p:cNvSpPr txBox="1"/>
          <p:nvPr/>
        </p:nvSpPr>
        <p:spPr>
          <a:xfrm>
            <a:off x="3721143" y="5197780"/>
            <a:ext cx="2322930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B0F0"/>
                </a:solidFill>
              </a:rPr>
              <a:t>NANCY PEÑA UBAL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="" xmlns:a16="http://schemas.microsoft.com/office/drawing/2014/main" id="{D9E92C28-D261-7C95-9D94-1E05841C300F}"/>
              </a:ext>
            </a:extLst>
          </p:cNvPr>
          <p:cNvCxnSpPr/>
          <p:nvPr/>
        </p:nvCxnSpPr>
        <p:spPr>
          <a:xfrm>
            <a:off x="3813384" y="5516482"/>
            <a:ext cx="2057022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51B5829A-6DAF-72CB-C439-4CB4C669CFBA}"/>
              </a:ext>
            </a:extLst>
          </p:cNvPr>
          <p:cNvSpPr txBox="1"/>
          <p:nvPr/>
        </p:nvSpPr>
        <p:spPr>
          <a:xfrm>
            <a:off x="3669217" y="5531499"/>
            <a:ext cx="242678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B0F0"/>
                </a:solidFill>
              </a:rPr>
              <a:t>CETRAD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3E9756D3-6898-FEE9-AF06-371D5D7EDB2E}"/>
              </a:ext>
            </a:extLst>
          </p:cNvPr>
          <p:cNvSpPr txBox="1"/>
          <p:nvPr/>
        </p:nvSpPr>
        <p:spPr>
          <a:xfrm>
            <a:off x="6199852" y="5197780"/>
            <a:ext cx="2322930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C00000"/>
                </a:solidFill>
              </a:rPr>
              <a:t>LUCINER QUEZADA BENÍTEZ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="" xmlns:a16="http://schemas.microsoft.com/office/drawing/2014/main" id="{0AA75CF4-0392-5A80-4ECA-8CA3FBA9EADF}"/>
              </a:ext>
            </a:extLst>
          </p:cNvPr>
          <p:cNvCxnSpPr/>
          <p:nvPr/>
        </p:nvCxnSpPr>
        <p:spPr>
          <a:xfrm>
            <a:off x="6292093" y="5516482"/>
            <a:ext cx="205702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8A369C5C-5232-CCCD-9A91-ABACC7C6C2E1}"/>
              </a:ext>
            </a:extLst>
          </p:cNvPr>
          <p:cNvSpPr txBox="1"/>
          <p:nvPr/>
        </p:nvSpPr>
        <p:spPr>
          <a:xfrm>
            <a:off x="6147926" y="5531499"/>
            <a:ext cx="242678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C00000"/>
                </a:solidFill>
              </a:rPr>
              <a:t>URGENCIAS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="" xmlns:a16="http://schemas.microsoft.com/office/drawing/2014/main" id="{CACCC999-06CB-02E5-25FB-A6728827DC9F}"/>
              </a:ext>
            </a:extLst>
          </p:cNvPr>
          <p:cNvSpPr txBox="1"/>
          <p:nvPr/>
        </p:nvSpPr>
        <p:spPr>
          <a:xfrm>
            <a:off x="8574708" y="5208297"/>
            <a:ext cx="2426784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accent4">
                    <a:lumMod val="75000"/>
                  </a:schemeClr>
                </a:solidFill>
              </a:rPr>
              <a:t>ERICA RABANAL SEPÚLVEDA</a:t>
            </a:r>
          </a:p>
        </p:txBody>
      </p:sp>
      <p:cxnSp>
        <p:nvCxnSpPr>
          <p:cNvPr id="40" name="Conector recto 39">
            <a:extLst>
              <a:ext uri="{FF2B5EF4-FFF2-40B4-BE49-F238E27FC236}">
                <a16:creationId xmlns="" xmlns:a16="http://schemas.microsoft.com/office/drawing/2014/main" id="{2E153B7B-774F-76D1-57EE-64BFAE682871}"/>
              </a:ext>
            </a:extLst>
          </p:cNvPr>
          <p:cNvCxnSpPr/>
          <p:nvPr/>
        </p:nvCxnSpPr>
        <p:spPr>
          <a:xfrm>
            <a:off x="8718876" y="5526999"/>
            <a:ext cx="2057022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="" xmlns:a16="http://schemas.microsoft.com/office/drawing/2014/main" id="{D82594A8-6E92-42F9-44CE-3A36A855BEA9}"/>
              </a:ext>
            </a:extLst>
          </p:cNvPr>
          <p:cNvSpPr txBox="1"/>
          <p:nvPr/>
        </p:nvSpPr>
        <p:spPr>
          <a:xfrm>
            <a:off x="8574709" y="5542016"/>
            <a:ext cx="242678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4">
                    <a:lumMod val="75000"/>
                  </a:schemeClr>
                </a:solidFill>
              </a:rPr>
              <a:t>ESTERILIZACIÓN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CC75FF2-E531-5EBA-0D70-F9CDF4143156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BC24E8DE-2F45-A5E6-5426-FD1958D54B8E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Funcionarios acogidos a retiro 2022</a:t>
            </a:r>
          </a:p>
        </p:txBody>
      </p:sp>
    </p:spTree>
    <p:extLst>
      <p:ext uri="{BB962C8B-B14F-4D97-AF65-F5344CB8AC3E}">
        <p14:creationId xmlns:p14="http://schemas.microsoft.com/office/powerpoint/2010/main" val="239141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4" grpId="0"/>
      <p:bldP spid="15" grpId="0"/>
      <p:bldP spid="19" grpId="0"/>
      <p:bldP spid="27" grpId="0"/>
      <p:bldP spid="29" grpId="0"/>
      <p:bldP spid="30" grpId="0"/>
      <p:bldP spid="32" grpId="0"/>
      <p:bldP spid="33" grpId="0"/>
      <p:bldP spid="35" grpId="0"/>
      <p:bldP spid="36" grpId="0"/>
      <p:bldP spid="38" grpId="0"/>
      <p:bldP spid="39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Salud Funcionaria</a:t>
            </a:r>
          </a:p>
        </p:txBody>
      </p:sp>
      <p:graphicFrame>
        <p:nvGraphicFramePr>
          <p:cNvPr id="4" name="Tabla 5">
            <a:extLst>
              <a:ext uri="{FF2B5EF4-FFF2-40B4-BE49-F238E27FC236}">
                <a16:creationId xmlns="" xmlns:a16="http://schemas.microsoft.com/office/drawing/2014/main" id="{67EB9330-1452-9DCE-6F29-8A35D3170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458120"/>
              </p:ext>
            </p:extLst>
          </p:nvPr>
        </p:nvGraphicFramePr>
        <p:xfrm>
          <a:off x="678823" y="2220089"/>
          <a:ext cx="60960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9711">
                  <a:extLst>
                    <a:ext uri="{9D8B030D-6E8A-4147-A177-3AD203B41FA5}">
                      <a16:colId xmlns="" xmlns:a16="http://schemas.microsoft.com/office/drawing/2014/main" val="1430168245"/>
                    </a:ext>
                  </a:extLst>
                </a:gridCol>
                <a:gridCol w="1665838">
                  <a:extLst>
                    <a:ext uri="{9D8B030D-6E8A-4147-A177-3AD203B41FA5}">
                      <a16:colId xmlns="" xmlns:a16="http://schemas.microsoft.com/office/drawing/2014/main" val="2117077166"/>
                    </a:ext>
                  </a:extLst>
                </a:gridCol>
                <a:gridCol w="1600451">
                  <a:extLst>
                    <a:ext uri="{9D8B030D-6E8A-4147-A177-3AD203B41FA5}">
                      <a16:colId xmlns="" xmlns:a16="http://schemas.microsoft.com/office/drawing/2014/main" val="3438590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Médico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2.110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33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3371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B050"/>
                          </a:solidFill>
                        </a:rPr>
                        <a:t>Enfermera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B050"/>
                          </a:solidFill>
                        </a:rPr>
                        <a:t>697</a:t>
                      </a:r>
                      <a:endParaRPr lang="es-CL" sz="28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B050"/>
                          </a:solidFill>
                        </a:rPr>
                        <a:t>44</a:t>
                      </a:r>
                      <a:endParaRPr lang="es-CL" sz="28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6353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Odontólogo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729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11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3051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Matrona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472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7769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Nutricionista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234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6494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Kinesiólogo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799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22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2818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B050"/>
                          </a:solidFill>
                        </a:rPr>
                        <a:t>TENS</a:t>
                      </a:r>
                      <a:endParaRPr lang="es-CL" sz="28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L" sz="28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rgbClr val="00B050"/>
                          </a:solidFill>
                        </a:rPr>
                        <a:t>44</a:t>
                      </a:r>
                      <a:endParaRPr lang="es-CL" sz="28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365313"/>
                  </a:ext>
                </a:extLst>
              </a:tr>
            </a:tbl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889924BC-6F25-350F-46E2-12BB922819F1}"/>
              </a:ext>
            </a:extLst>
          </p:cNvPr>
          <p:cNvSpPr/>
          <p:nvPr/>
        </p:nvSpPr>
        <p:spPr>
          <a:xfrm>
            <a:off x="3617173" y="1427960"/>
            <a:ext cx="1430447" cy="611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Atenciones</a:t>
            </a:r>
          </a:p>
          <a:p>
            <a:pPr algn="ctr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Realizadas</a:t>
            </a:r>
            <a:endParaRPr lang="es-C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="" xmlns:a16="http://schemas.microsoft.com/office/drawing/2014/main" id="{BC413E19-E70A-69E6-C587-F5D7E7D02DE3}"/>
              </a:ext>
            </a:extLst>
          </p:cNvPr>
          <p:cNvSpPr/>
          <p:nvPr/>
        </p:nvSpPr>
        <p:spPr>
          <a:xfrm>
            <a:off x="5245285" y="1427960"/>
            <a:ext cx="1430447" cy="611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Horas Disponibles</a:t>
            </a:r>
            <a:endParaRPr lang="es-C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="" xmlns:a16="http://schemas.microsoft.com/office/drawing/2014/main" id="{7D2C6175-C940-2077-A5EA-878EE9E36DBF}"/>
              </a:ext>
            </a:extLst>
          </p:cNvPr>
          <p:cNvSpPr/>
          <p:nvPr/>
        </p:nvSpPr>
        <p:spPr>
          <a:xfrm>
            <a:off x="3617173" y="2220089"/>
            <a:ext cx="1430447" cy="3137072"/>
          </a:xfrm>
          <a:prstGeom prst="round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="" xmlns:a16="http://schemas.microsoft.com/office/drawing/2014/main" id="{36B50027-E5A3-44DB-068D-03496CAC16A9}"/>
              </a:ext>
            </a:extLst>
          </p:cNvPr>
          <p:cNvSpPr/>
          <p:nvPr/>
        </p:nvSpPr>
        <p:spPr>
          <a:xfrm>
            <a:off x="5245285" y="2220089"/>
            <a:ext cx="1430447" cy="3621430"/>
          </a:xfrm>
          <a:prstGeom prst="round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6BCD9A4C-BF07-2758-14E3-A8B2DD916556}"/>
              </a:ext>
            </a:extLst>
          </p:cNvPr>
          <p:cNvSpPr txBox="1"/>
          <p:nvPr/>
        </p:nvSpPr>
        <p:spPr>
          <a:xfrm>
            <a:off x="7455289" y="2943815"/>
            <a:ext cx="92405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7030A0"/>
                </a:solidFill>
              </a:rPr>
              <a:t>83%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="" xmlns:a16="http://schemas.microsoft.com/office/drawing/2014/main" id="{C33CEC77-75B8-6E1B-45CC-11D640047704}"/>
              </a:ext>
            </a:extLst>
          </p:cNvPr>
          <p:cNvCxnSpPr>
            <a:cxnSpLocks/>
          </p:cNvCxnSpPr>
          <p:nvPr/>
        </p:nvCxnSpPr>
        <p:spPr>
          <a:xfrm rot="5400000">
            <a:off x="8158391" y="3182249"/>
            <a:ext cx="900000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59EDB3C9-92BE-CB58-F5C7-5B8FC660517D}"/>
              </a:ext>
            </a:extLst>
          </p:cNvPr>
          <p:cNvSpPr txBox="1"/>
          <p:nvPr/>
        </p:nvSpPr>
        <p:spPr>
          <a:xfrm>
            <a:off x="8840082" y="2828306"/>
            <a:ext cx="1548000" cy="72000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7030A0"/>
                </a:solidFill>
              </a:rPr>
              <a:t>Cobertura Influenza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="" xmlns:a16="http://schemas.microsoft.com/office/drawing/2014/main" id="{495E98A8-EA48-21B9-843A-39A35129AE24}"/>
              </a:ext>
            </a:extLst>
          </p:cNvPr>
          <p:cNvSpPr/>
          <p:nvPr/>
        </p:nvSpPr>
        <p:spPr>
          <a:xfrm>
            <a:off x="7455289" y="2755425"/>
            <a:ext cx="900000" cy="9000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E7990754-99B6-70E8-D5AD-01F356382595}"/>
              </a:ext>
            </a:extLst>
          </p:cNvPr>
          <p:cNvSpPr txBox="1"/>
          <p:nvPr/>
        </p:nvSpPr>
        <p:spPr>
          <a:xfrm>
            <a:off x="7455289" y="4029921"/>
            <a:ext cx="92405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B0F0"/>
                </a:solidFill>
              </a:rPr>
              <a:t>69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="" xmlns:a16="http://schemas.microsoft.com/office/drawing/2014/main" id="{1BEC0E6C-C1E0-C430-0BF1-7EEC5C3BF81E}"/>
              </a:ext>
            </a:extLst>
          </p:cNvPr>
          <p:cNvCxnSpPr>
            <a:cxnSpLocks/>
          </p:cNvCxnSpPr>
          <p:nvPr/>
        </p:nvCxnSpPr>
        <p:spPr>
          <a:xfrm rot="5400000">
            <a:off x="8158391" y="4268355"/>
            <a:ext cx="9000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C1FB1DAD-77CA-6A83-CDD7-605CDE8A7DF4}"/>
              </a:ext>
            </a:extLst>
          </p:cNvPr>
          <p:cNvSpPr txBox="1"/>
          <p:nvPr/>
        </p:nvSpPr>
        <p:spPr>
          <a:xfrm>
            <a:off x="8840082" y="3914412"/>
            <a:ext cx="1548000" cy="720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B0F0"/>
                </a:solidFill>
              </a:rPr>
              <a:t>EMPA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017EB9FA-AA3F-1AAE-343F-EAE1D1CC0285}"/>
              </a:ext>
            </a:extLst>
          </p:cNvPr>
          <p:cNvSpPr/>
          <p:nvPr/>
        </p:nvSpPr>
        <p:spPr>
          <a:xfrm>
            <a:off x="7455289" y="3841531"/>
            <a:ext cx="900000" cy="900000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713E7AE9-EA60-F43F-6033-9F586BF9AAC2}"/>
              </a:ext>
            </a:extLst>
          </p:cNvPr>
          <p:cNvSpPr txBox="1"/>
          <p:nvPr/>
        </p:nvSpPr>
        <p:spPr>
          <a:xfrm>
            <a:off x="7455289" y="5116027"/>
            <a:ext cx="92405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12C8B2"/>
                </a:solidFill>
              </a:rPr>
              <a:t>193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="" xmlns:a16="http://schemas.microsoft.com/office/drawing/2014/main" id="{BB0C0946-84E7-8413-4989-94F8BCACE5B0}"/>
              </a:ext>
            </a:extLst>
          </p:cNvPr>
          <p:cNvCxnSpPr>
            <a:cxnSpLocks/>
          </p:cNvCxnSpPr>
          <p:nvPr/>
        </p:nvCxnSpPr>
        <p:spPr>
          <a:xfrm rot="5400000">
            <a:off x="8158391" y="5354461"/>
            <a:ext cx="900000" cy="0"/>
          </a:xfrm>
          <a:prstGeom prst="line">
            <a:avLst/>
          </a:prstGeom>
          <a:ln w="76200">
            <a:solidFill>
              <a:srgbClr val="12C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2AE2F246-4AFE-6AC4-29BD-04F2F92ABB80}"/>
              </a:ext>
            </a:extLst>
          </p:cNvPr>
          <p:cNvSpPr txBox="1"/>
          <p:nvPr/>
        </p:nvSpPr>
        <p:spPr>
          <a:xfrm>
            <a:off x="8840082" y="5017637"/>
            <a:ext cx="1548000" cy="720000"/>
          </a:xfrm>
          <a:prstGeom prst="rect">
            <a:avLst/>
          </a:prstGeom>
          <a:noFill/>
          <a:ln w="38100">
            <a:solidFill>
              <a:srgbClr val="12C8B2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b="1" dirty="0">
                <a:solidFill>
                  <a:srgbClr val="12C8B2"/>
                </a:solidFill>
              </a:rPr>
              <a:t>Preventivas 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="" xmlns:a16="http://schemas.microsoft.com/office/drawing/2014/main" id="{EC4627A0-8955-21A7-6730-757CAFFFAD62}"/>
              </a:ext>
            </a:extLst>
          </p:cNvPr>
          <p:cNvSpPr/>
          <p:nvPr/>
        </p:nvSpPr>
        <p:spPr>
          <a:xfrm>
            <a:off x="7455289" y="4927637"/>
            <a:ext cx="900000" cy="900000"/>
          </a:xfrm>
          <a:prstGeom prst="ellipse">
            <a:avLst/>
          </a:prstGeom>
          <a:noFill/>
          <a:ln w="76200">
            <a:solidFill>
              <a:srgbClr val="12C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0F2FA1E8-0E16-9A27-EA2B-9A994883B9AF}"/>
              </a:ext>
            </a:extLst>
          </p:cNvPr>
          <p:cNvSpPr txBox="1"/>
          <p:nvPr/>
        </p:nvSpPr>
        <p:spPr>
          <a:xfrm>
            <a:off x="7455289" y="1851387"/>
            <a:ext cx="924053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4">
                    <a:lumMod val="75000"/>
                  </a:schemeClr>
                </a:solidFill>
              </a:rPr>
              <a:t>5mil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="" xmlns:a16="http://schemas.microsoft.com/office/drawing/2014/main" id="{5900694D-E903-AC98-DC57-46B894C94643}"/>
              </a:ext>
            </a:extLst>
          </p:cNvPr>
          <p:cNvCxnSpPr>
            <a:cxnSpLocks/>
          </p:cNvCxnSpPr>
          <p:nvPr/>
        </p:nvCxnSpPr>
        <p:spPr>
          <a:xfrm rot="5400000">
            <a:off x="8158391" y="2089821"/>
            <a:ext cx="900000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936A917E-F979-ABBD-9FF6-3888C2DF0917}"/>
              </a:ext>
            </a:extLst>
          </p:cNvPr>
          <p:cNvSpPr txBox="1"/>
          <p:nvPr/>
        </p:nvSpPr>
        <p:spPr>
          <a:xfrm>
            <a:off x="8840082" y="1752997"/>
            <a:ext cx="1548000" cy="72000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75000"/>
                  </a:schemeClr>
                </a:solidFill>
              </a:rPr>
              <a:t>Atenciones Realizadas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="" xmlns:a16="http://schemas.microsoft.com/office/drawing/2014/main" id="{233481E0-3D03-15AB-71F6-5DF1A0DAA54F}"/>
              </a:ext>
            </a:extLst>
          </p:cNvPr>
          <p:cNvSpPr/>
          <p:nvPr/>
        </p:nvSpPr>
        <p:spPr>
          <a:xfrm>
            <a:off x="7455289" y="1662997"/>
            <a:ext cx="900000" cy="900000"/>
          </a:xfrm>
          <a:prstGeom prst="ellipse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82CD46A5-8366-A7AD-6CDA-C7196CF26D2F}"/>
              </a:ext>
            </a:extLst>
          </p:cNvPr>
          <p:cNvSpPr txBox="1"/>
          <p:nvPr/>
        </p:nvSpPr>
        <p:spPr>
          <a:xfrm>
            <a:off x="7676940" y="1604390"/>
            <a:ext cx="456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4">
                    <a:lumMod val="75000"/>
                  </a:schemeClr>
                </a:solidFill>
              </a:rPr>
              <a:t>+</a:t>
            </a:r>
            <a:endParaRPr lang="es-CL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6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B8EA9737-D604-9C4E-FDFA-F33A3C6A16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931478"/>
          </a:xfrm>
          <a:prstGeom prst="rect">
            <a:avLst/>
          </a:prstGeom>
          <a:effectLst/>
        </p:spPr>
      </p:pic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pic>
        <p:nvPicPr>
          <p:cNvPr id="6" name="Marcador de contenido 4">
            <a:extLst>
              <a:ext uri="{FF2B5EF4-FFF2-40B4-BE49-F238E27FC236}">
                <a16:creationId xmlns="" xmlns:a16="http://schemas.microsoft.com/office/drawing/2014/main" id="{FC133075-479B-276B-A6F0-04E69BBDC8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  <a:prstGeom prst="rect">
            <a:avLst/>
          </a:prstGeom>
          <a:noFill/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5AB19F67-6650-81FA-E938-66DDBBC38A0F}"/>
              </a:ext>
            </a:extLst>
          </p:cNvPr>
          <p:cNvSpPr txBox="1"/>
          <p:nvPr/>
        </p:nvSpPr>
        <p:spPr>
          <a:xfrm>
            <a:off x="1" y="2586190"/>
            <a:ext cx="12191999" cy="1323439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80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COVID-19</a:t>
            </a:r>
            <a:endParaRPr lang="es-CL" sz="8000" b="1" dirty="0">
              <a:latin typeface="Gobc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1255C2B-28F5-D16C-7B57-E5478A6A3B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9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5667" y="6369023"/>
            <a:ext cx="1833774" cy="592920"/>
          </a:xfrm>
        </p:spPr>
      </p:pic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DBB6E03D-FCD3-90B6-6185-086B386693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062301"/>
              </p:ext>
            </p:extLst>
          </p:nvPr>
        </p:nvGraphicFramePr>
        <p:xfrm>
          <a:off x="1288121" y="1690689"/>
          <a:ext cx="9615757" cy="3157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a 11">
            <a:extLst>
              <a:ext uri="{FF2B5EF4-FFF2-40B4-BE49-F238E27FC236}">
                <a16:creationId xmlns="" xmlns:a16="http://schemas.microsoft.com/office/drawing/2014/main" id="{09C20097-7556-1C76-9A1E-EF76F7221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93808"/>
              </p:ext>
            </p:extLst>
          </p:nvPr>
        </p:nvGraphicFramePr>
        <p:xfrm>
          <a:off x="1666875" y="4896426"/>
          <a:ext cx="916304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587">
                  <a:extLst>
                    <a:ext uri="{9D8B030D-6E8A-4147-A177-3AD203B41FA5}">
                      <a16:colId xmlns="" xmlns:a16="http://schemas.microsoft.com/office/drawing/2014/main" val="1730797833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514052243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4189902614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2341225792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4133827679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3969017577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718166686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1746972588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2001862767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2975919849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453704516"/>
                    </a:ext>
                  </a:extLst>
                </a:gridCol>
                <a:gridCol w="763587">
                  <a:extLst>
                    <a:ext uri="{9D8B030D-6E8A-4147-A177-3AD203B41FA5}">
                      <a16:colId xmlns="" xmlns:a16="http://schemas.microsoft.com/office/drawing/2014/main" val="80077389"/>
                    </a:ext>
                  </a:extLst>
                </a:gridCol>
              </a:tblGrid>
              <a:tr h="252411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ENE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FEB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MAR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ABR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MAY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JUN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JUL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AGO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SEP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OCT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NOV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DIC</a:t>
                      </a:r>
                      <a:endParaRPr lang="es-C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30511238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6E31AB0A-31F0-1134-8B18-DBBE6DBB6ABB}"/>
              </a:ext>
            </a:extLst>
          </p:cNvPr>
          <p:cNvSpPr txBox="1"/>
          <p:nvPr/>
        </p:nvSpPr>
        <p:spPr>
          <a:xfrm>
            <a:off x="1" y="5446570"/>
            <a:ext cx="12191999" cy="338554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FUENTE: DEIS / Covid-19 (Virus no identificado U07.2 y Virus identificado U07.1) </a:t>
            </a:r>
            <a:endParaRPr lang="es-CL" sz="1600" dirty="0">
              <a:latin typeface="Gobc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665F4DE-F10D-6FBA-F201-28C3E968AC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9BE34FC4-3C08-0ABE-B2FC-C0E48CA50333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Atenciones en Urgencias por COVID en 2022</a:t>
            </a:r>
          </a:p>
        </p:txBody>
      </p:sp>
    </p:spTree>
    <p:extLst>
      <p:ext uri="{BB962C8B-B14F-4D97-AF65-F5344CB8AC3E}">
        <p14:creationId xmlns:p14="http://schemas.microsoft.com/office/powerpoint/2010/main" val="37917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E94764C2-16D4-70D4-7A4D-8E27E4C2AD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  <a:noFill/>
        </p:spPr>
      </p:pic>
      <p:sp>
        <p:nvSpPr>
          <p:cNvPr id="39" name="CuadroTexto 38">
            <a:extLst>
              <a:ext uri="{FF2B5EF4-FFF2-40B4-BE49-F238E27FC236}">
                <a16:creationId xmlns="" xmlns:a16="http://schemas.microsoft.com/office/drawing/2014/main" id="{B56E6592-14AA-2892-A36F-9AA2531E1E45}"/>
              </a:ext>
            </a:extLst>
          </p:cNvPr>
          <p:cNvSpPr txBox="1"/>
          <p:nvPr/>
        </p:nvSpPr>
        <p:spPr>
          <a:xfrm>
            <a:off x="1252728" y="1664208"/>
            <a:ext cx="78889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0" name="CuadroTexto 39">
            <a:extLst>
              <a:ext uri="{FF2B5EF4-FFF2-40B4-BE49-F238E27FC236}">
                <a16:creationId xmlns="" xmlns:a16="http://schemas.microsoft.com/office/drawing/2014/main" id="{98BB09B9-DE75-0F72-EC36-D1A020C23F08}"/>
              </a:ext>
            </a:extLst>
          </p:cNvPr>
          <p:cNvSpPr txBox="1"/>
          <p:nvPr/>
        </p:nvSpPr>
        <p:spPr>
          <a:xfrm>
            <a:off x="0" y="398145"/>
            <a:ext cx="12191999" cy="1015663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6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Subdirección Gestión Asistencial</a:t>
            </a:r>
            <a:endParaRPr lang="es-CL" sz="6000" dirty="0">
              <a:latin typeface="Gobcl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="" xmlns:a16="http://schemas.microsoft.com/office/drawing/2014/main" id="{A1F4FD72-B867-7FCF-1646-A85D771896A8}"/>
              </a:ext>
            </a:extLst>
          </p:cNvPr>
          <p:cNvSpPr txBox="1"/>
          <p:nvPr/>
        </p:nvSpPr>
        <p:spPr>
          <a:xfrm>
            <a:off x="-1" y="1664209"/>
            <a:ext cx="12191999" cy="4172569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 anchor="t" anchorCtr="0">
            <a:noAutofit/>
          </a:bodyPr>
          <a:lstStyle/>
          <a:p>
            <a:pPr lvl="3"/>
            <a:endParaRPr lang="es-ES" sz="40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="" xmlns:a16="http://schemas.microsoft.com/office/drawing/2014/main" id="{F984DD48-B05D-809C-170A-430C70FAD7BD}"/>
              </a:ext>
            </a:extLst>
          </p:cNvPr>
          <p:cNvSpPr/>
          <p:nvPr/>
        </p:nvSpPr>
        <p:spPr>
          <a:xfrm>
            <a:off x="1163588" y="1953072"/>
            <a:ext cx="540000" cy="540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9" name="Elipse 48">
            <a:extLst>
              <a:ext uri="{FF2B5EF4-FFF2-40B4-BE49-F238E27FC236}">
                <a16:creationId xmlns="" xmlns:a16="http://schemas.microsoft.com/office/drawing/2014/main" id="{68234723-E45A-742E-F06E-6D0BA39B93A5}"/>
              </a:ext>
            </a:extLst>
          </p:cNvPr>
          <p:cNvSpPr/>
          <p:nvPr/>
        </p:nvSpPr>
        <p:spPr>
          <a:xfrm>
            <a:off x="1159489" y="4533570"/>
            <a:ext cx="540000" cy="54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6" name="Elipse 55">
            <a:extLst>
              <a:ext uri="{FF2B5EF4-FFF2-40B4-BE49-F238E27FC236}">
                <a16:creationId xmlns="" xmlns:a16="http://schemas.microsoft.com/office/drawing/2014/main" id="{46F5B5E5-E40A-EAF4-C105-A2D38AF014A6}"/>
              </a:ext>
            </a:extLst>
          </p:cNvPr>
          <p:cNvSpPr/>
          <p:nvPr/>
        </p:nvSpPr>
        <p:spPr>
          <a:xfrm>
            <a:off x="1159052" y="3882443"/>
            <a:ext cx="540000" cy="540000"/>
          </a:xfrm>
          <a:prstGeom prst="ellipse">
            <a:avLst/>
          </a:prstGeom>
          <a:noFill/>
          <a:ln w="38100">
            <a:solidFill>
              <a:srgbClr val="FF4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="" xmlns:a16="http://schemas.microsoft.com/office/drawing/2014/main" id="{C59EBE2F-0A69-952D-DBC8-0D0305040F67}"/>
              </a:ext>
            </a:extLst>
          </p:cNvPr>
          <p:cNvSpPr/>
          <p:nvPr/>
        </p:nvSpPr>
        <p:spPr>
          <a:xfrm>
            <a:off x="2465606" y="2962916"/>
            <a:ext cx="288000" cy="288000"/>
          </a:xfrm>
          <a:prstGeom prst="ellipse">
            <a:avLst/>
          </a:prstGeom>
          <a:noFill/>
          <a:ln w="38100">
            <a:solidFill>
              <a:srgbClr val="53F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61" name="Freeform 49">
            <a:extLst>
              <a:ext uri="{FF2B5EF4-FFF2-40B4-BE49-F238E27FC236}">
                <a16:creationId xmlns="" xmlns:a16="http://schemas.microsoft.com/office/drawing/2014/main" id="{D8A1F8C6-F342-4ACC-521F-4316BAB34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8011" y="2077651"/>
            <a:ext cx="324000" cy="252000"/>
          </a:xfrm>
          <a:custGeom>
            <a:avLst/>
            <a:gdLst>
              <a:gd name="T0" fmla="*/ 266 w 444"/>
              <a:gd name="T1" fmla="*/ 221 h 337"/>
              <a:gd name="T2" fmla="*/ 266 w 444"/>
              <a:gd name="T3" fmla="*/ 221 h 337"/>
              <a:gd name="T4" fmla="*/ 266 w 444"/>
              <a:gd name="T5" fmla="*/ 327 h 337"/>
              <a:gd name="T6" fmla="*/ 443 w 444"/>
              <a:gd name="T7" fmla="*/ 159 h 337"/>
              <a:gd name="T8" fmla="*/ 266 w 444"/>
              <a:gd name="T9" fmla="*/ 0 h 337"/>
              <a:gd name="T10" fmla="*/ 266 w 444"/>
              <a:gd name="T11" fmla="*/ 98 h 337"/>
              <a:gd name="T12" fmla="*/ 0 w 444"/>
              <a:gd name="T13" fmla="*/ 336 h 337"/>
              <a:gd name="T14" fmla="*/ 266 w 444"/>
              <a:gd name="T15" fmla="*/ 22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4" h="337">
                <a:moveTo>
                  <a:pt x="266" y="221"/>
                </a:moveTo>
                <a:lnTo>
                  <a:pt x="266" y="221"/>
                </a:lnTo>
                <a:cubicBezTo>
                  <a:pt x="266" y="327"/>
                  <a:pt x="266" y="327"/>
                  <a:pt x="266" y="327"/>
                </a:cubicBezTo>
                <a:cubicBezTo>
                  <a:pt x="443" y="159"/>
                  <a:pt x="443" y="159"/>
                  <a:pt x="443" y="159"/>
                </a:cubicBezTo>
                <a:cubicBezTo>
                  <a:pt x="266" y="0"/>
                  <a:pt x="266" y="0"/>
                  <a:pt x="266" y="0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45" y="98"/>
                  <a:pt x="0" y="336"/>
                  <a:pt x="0" y="336"/>
                </a:cubicBezTo>
                <a:cubicBezTo>
                  <a:pt x="62" y="230"/>
                  <a:pt x="151" y="221"/>
                  <a:pt x="266" y="22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34290" tIns="17145" rIns="34290" bIns="1714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7" name="Freeform 65">
            <a:extLst>
              <a:ext uri="{FF2B5EF4-FFF2-40B4-BE49-F238E27FC236}">
                <a16:creationId xmlns="" xmlns:a16="http://schemas.microsoft.com/office/drawing/2014/main" id="{745E3457-AC6D-AF92-DE58-4A501FB8039F}"/>
              </a:ext>
            </a:extLst>
          </p:cNvPr>
          <p:cNvSpPr>
            <a:spLocks noEditPoints="1"/>
          </p:cNvSpPr>
          <p:nvPr/>
        </p:nvSpPr>
        <p:spPr bwMode="auto">
          <a:xfrm>
            <a:off x="1277998" y="4666044"/>
            <a:ext cx="324000" cy="288000"/>
          </a:xfrm>
          <a:custGeom>
            <a:avLst/>
            <a:gdLst>
              <a:gd name="T0" fmla="*/ 2147483646 w 78"/>
              <a:gd name="T1" fmla="*/ 2147483646 h 71"/>
              <a:gd name="T2" fmla="*/ 2147483646 w 78"/>
              <a:gd name="T3" fmla="*/ 2147483646 h 71"/>
              <a:gd name="T4" fmla="*/ 2147483646 w 78"/>
              <a:gd name="T5" fmla="*/ 2147483646 h 71"/>
              <a:gd name="T6" fmla="*/ 2147483646 w 78"/>
              <a:gd name="T7" fmla="*/ 2147483646 h 71"/>
              <a:gd name="T8" fmla="*/ 2147483646 w 78"/>
              <a:gd name="T9" fmla="*/ 2147483646 h 71"/>
              <a:gd name="T10" fmla="*/ 2147483646 w 78"/>
              <a:gd name="T11" fmla="*/ 2147483646 h 71"/>
              <a:gd name="T12" fmla="*/ 2147483646 w 78"/>
              <a:gd name="T13" fmla="*/ 2147483646 h 71"/>
              <a:gd name="T14" fmla="*/ 2147483646 w 78"/>
              <a:gd name="T15" fmla="*/ 2147483646 h 71"/>
              <a:gd name="T16" fmla="*/ 0 w 78"/>
              <a:gd name="T17" fmla="*/ 2147483646 h 71"/>
              <a:gd name="T18" fmla="*/ 2147483646 w 78"/>
              <a:gd name="T19" fmla="*/ 2147483646 h 71"/>
              <a:gd name="T20" fmla="*/ 2147483646 w 78"/>
              <a:gd name="T21" fmla="*/ 2147483646 h 71"/>
              <a:gd name="T22" fmla="*/ 2147483646 w 78"/>
              <a:gd name="T23" fmla="*/ 2147483646 h 71"/>
              <a:gd name="T24" fmla="*/ 2147483646 w 78"/>
              <a:gd name="T25" fmla="*/ 2147483646 h 71"/>
              <a:gd name="T26" fmla="*/ 2147483646 w 78"/>
              <a:gd name="T27" fmla="*/ 2147483646 h 71"/>
              <a:gd name="T28" fmla="*/ 2147483646 w 78"/>
              <a:gd name="T29" fmla="*/ 2147483646 h 71"/>
              <a:gd name="T30" fmla="*/ 2147483646 w 78"/>
              <a:gd name="T31" fmla="*/ 2147483646 h 71"/>
              <a:gd name="T32" fmla="*/ 2147483646 w 78"/>
              <a:gd name="T33" fmla="*/ 2147483646 h 71"/>
              <a:gd name="T34" fmla="*/ 2147483646 w 78"/>
              <a:gd name="T35" fmla="*/ 2147483646 h 71"/>
              <a:gd name="T36" fmla="*/ 2147483646 w 78"/>
              <a:gd name="T37" fmla="*/ 2147483646 h 71"/>
              <a:gd name="T38" fmla="*/ 2147483646 w 78"/>
              <a:gd name="T39" fmla="*/ 2147483646 h 71"/>
              <a:gd name="T40" fmla="*/ 2147483646 w 78"/>
              <a:gd name="T41" fmla="*/ 2147483646 h 71"/>
              <a:gd name="T42" fmla="*/ 2147483646 w 78"/>
              <a:gd name="T43" fmla="*/ 2147483646 h 71"/>
              <a:gd name="T44" fmla="*/ 2147483646 w 78"/>
              <a:gd name="T45" fmla="*/ 2147483646 h 71"/>
              <a:gd name="T46" fmla="*/ 2147483646 w 78"/>
              <a:gd name="T47" fmla="*/ 2147483646 h 71"/>
              <a:gd name="T48" fmla="*/ 2147483646 w 78"/>
              <a:gd name="T49" fmla="*/ 2147483646 h 71"/>
              <a:gd name="T50" fmla="*/ 2147483646 w 78"/>
              <a:gd name="T51" fmla="*/ 2147483646 h 71"/>
              <a:gd name="T52" fmla="*/ 2147483646 w 78"/>
              <a:gd name="T53" fmla="*/ 2147483646 h 71"/>
              <a:gd name="T54" fmla="*/ 2147483646 w 78"/>
              <a:gd name="T55" fmla="*/ 0 h 71"/>
              <a:gd name="T56" fmla="*/ 2147483646 w 78"/>
              <a:gd name="T57" fmla="*/ 2147483646 h 71"/>
              <a:gd name="T58" fmla="*/ 2147483646 w 78"/>
              <a:gd name="T59" fmla="*/ 2147483646 h 71"/>
              <a:gd name="T60" fmla="*/ 2147483646 w 78"/>
              <a:gd name="T61" fmla="*/ 2147483646 h 71"/>
              <a:gd name="T62" fmla="*/ 2147483646 w 78"/>
              <a:gd name="T63" fmla="*/ 2147483646 h 71"/>
              <a:gd name="T64" fmla="*/ 2147483646 w 78"/>
              <a:gd name="T65" fmla="*/ 2147483646 h 71"/>
              <a:gd name="T66" fmla="*/ 2147483646 w 78"/>
              <a:gd name="T67" fmla="*/ 2147483646 h 71"/>
              <a:gd name="T68" fmla="*/ 2147483646 w 78"/>
              <a:gd name="T69" fmla="*/ 2147483646 h 71"/>
              <a:gd name="T70" fmla="*/ 2147483646 w 78"/>
              <a:gd name="T71" fmla="*/ 2147483646 h 71"/>
              <a:gd name="T72" fmla="*/ 2147483646 w 78"/>
              <a:gd name="T73" fmla="*/ 2147483646 h 71"/>
              <a:gd name="T74" fmla="*/ 2147483646 w 78"/>
              <a:gd name="T75" fmla="*/ 2147483646 h 71"/>
              <a:gd name="T76" fmla="*/ 2147483646 w 78"/>
              <a:gd name="T77" fmla="*/ 2147483646 h 71"/>
              <a:gd name="T78" fmla="*/ 2147483646 w 78"/>
              <a:gd name="T79" fmla="*/ 2147483646 h 71"/>
              <a:gd name="T80" fmla="*/ 2147483646 w 78"/>
              <a:gd name="T81" fmla="*/ 2147483646 h 71"/>
              <a:gd name="T82" fmla="*/ 2147483646 w 78"/>
              <a:gd name="T83" fmla="*/ 2147483646 h 71"/>
              <a:gd name="T84" fmla="*/ 2147483646 w 78"/>
              <a:gd name="T85" fmla="*/ 2147483646 h 71"/>
              <a:gd name="T86" fmla="*/ 2147483646 w 78"/>
              <a:gd name="T87" fmla="*/ 2147483646 h 7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es-CL" dirty="0"/>
          </a:p>
        </p:txBody>
      </p:sp>
      <p:sp>
        <p:nvSpPr>
          <p:cNvPr id="68" name="Freeform 171">
            <a:extLst>
              <a:ext uri="{FF2B5EF4-FFF2-40B4-BE49-F238E27FC236}">
                <a16:creationId xmlns="" xmlns:a16="http://schemas.microsoft.com/office/drawing/2014/main" id="{5D38CEF1-5B5F-49C0-B600-3132B5B864E3}"/>
              </a:ext>
            </a:extLst>
          </p:cNvPr>
          <p:cNvSpPr>
            <a:spLocks noEditPoints="1"/>
          </p:cNvSpPr>
          <p:nvPr/>
        </p:nvSpPr>
        <p:spPr bwMode="auto">
          <a:xfrm>
            <a:off x="1284589" y="4008202"/>
            <a:ext cx="288925" cy="265112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rgbClr val="FF4F4F"/>
          </a:solidFill>
          <a:ln>
            <a:noFill/>
          </a:ln>
        </p:spPr>
        <p:txBody>
          <a:bodyPr/>
          <a:lstStyle/>
          <a:p>
            <a:endParaRPr lang="es-CL" dirty="0"/>
          </a:p>
        </p:txBody>
      </p:sp>
      <p:sp>
        <p:nvSpPr>
          <p:cNvPr id="69" name="Freeform 8">
            <a:extLst>
              <a:ext uri="{FF2B5EF4-FFF2-40B4-BE49-F238E27FC236}">
                <a16:creationId xmlns="" xmlns:a16="http://schemas.microsoft.com/office/drawing/2014/main" id="{D856A282-1575-4734-D7F9-32478F41E7B0}"/>
              </a:ext>
            </a:extLst>
          </p:cNvPr>
          <p:cNvSpPr>
            <a:spLocks noEditPoints="1"/>
          </p:cNvSpPr>
          <p:nvPr/>
        </p:nvSpPr>
        <p:spPr bwMode="auto">
          <a:xfrm>
            <a:off x="2528114" y="3052916"/>
            <a:ext cx="144000" cy="108000"/>
          </a:xfrm>
          <a:custGeom>
            <a:avLst/>
            <a:gdLst>
              <a:gd name="T0" fmla="*/ 2147483646 w 66"/>
              <a:gd name="T1" fmla="*/ 2147483646 h 55"/>
              <a:gd name="T2" fmla="*/ 2147483646 w 66"/>
              <a:gd name="T3" fmla="*/ 2147483646 h 55"/>
              <a:gd name="T4" fmla="*/ 2147483646 w 66"/>
              <a:gd name="T5" fmla="*/ 2147483646 h 55"/>
              <a:gd name="T6" fmla="*/ 2147483646 w 66"/>
              <a:gd name="T7" fmla="*/ 2147483646 h 55"/>
              <a:gd name="T8" fmla="*/ 2147483646 w 66"/>
              <a:gd name="T9" fmla="*/ 2147483646 h 55"/>
              <a:gd name="T10" fmla="*/ 2147483646 w 66"/>
              <a:gd name="T11" fmla="*/ 2147483646 h 55"/>
              <a:gd name="T12" fmla="*/ 2147483646 w 66"/>
              <a:gd name="T13" fmla="*/ 2147483646 h 55"/>
              <a:gd name="T14" fmla="*/ 2147483646 w 66"/>
              <a:gd name="T15" fmla="*/ 2147483646 h 55"/>
              <a:gd name="T16" fmla="*/ 2147483646 w 66"/>
              <a:gd name="T17" fmla="*/ 2147483646 h 55"/>
              <a:gd name="T18" fmla="*/ 0 w 66"/>
              <a:gd name="T19" fmla="*/ 2147483646 h 55"/>
              <a:gd name="T20" fmla="*/ 2147483646 w 66"/>
              <a:gd name="T21" fmla="*/ 2147483646 h 55"/>
              <a:gd name="T22" fmla="*/ 2147483646 w 66"/>
              <a:gd name="T23" fmla="*/ 2147483646 h 55"/>
              <a:gd name="T24" fmla="*/ 2147483646 w 66"/>
              <a:gd name="T25" fmla="*/ 2147483646 h 55"/>
              <a:gd name="T26" fmla="*/ 2147483646 w 66"/>
              <a:gd name="T27" fmla="*/ 2147483646 h 55"/>
              <a:gd name="T28" fmla="*/ 2147483646 w 66"/>
              <a:gd name="T29" fmla="*/ 2147483646 h 55"/>
              <a:gd name="T30" fmla="*/ 2147483646 w 66"/>
              <a:gd name="T31" fmla="*/ 2147483646 h 55"/>
              <a:gd name="T32" fmla="*/ 2147483646 w 66"/>
              <a:gd name="T33" fmla="*/ 2147483646 h 55"/>
              <a:gd name="T34" fmla="*/ 2147483646 w 66"/>
              <a:gd name="T35" fmla="*/ 0 h 55"/>
              <a:gd name="T36" fmla="*/ 2147483646 w 66"/>
              <a:gd name="T37" fmla="*/ 0 h 55"/>
              <a:gd name="T38" fmla="*/ 2147483646 w 66"/>
              <a:gd name="T39" fmla="*/ 2147483646 h 55"/>
              <a:gd name="T40" fmla="*/ 2147483646 w 66"/>
              <a:gd name="T41" fmla="*/ 2147483646 h 55"/>
              <a:gd name="T42" fmla="*/ 2147483646 w 66"/>
              <a:gd name="T43" fmla="*/ 2147483646 h 55"/>
              <a:gd name="T44" fmla="*/ 2147483646 w 66"/>
              <a:gd name="T45" fmla="*/ 2147483646 h 55"/>
              <a:gd name="T46" fmla="*/ 2147483646 w 66"/>
              <a:gd name="T47" fmla="*/ 2147483646 h 55"/>
              <a:gd name="T48" fmla="*/ 2147483646 w 66"/>
              <a:gd name="T49" fmla="*/ 2147483646 h 55"/>
              <a:gd name="T50" fmla="*/ 2147483646 w 66"/>
              <a:gd name="T51" fmla="*/ 2147483646 h 55"/>
              <a:gd name="T52" fmla="*/ 2147483646 w 66"/>
              <a:gd name="T53" fmla="*/ 2147483646 h 55"/>
              <a:gd name="T54" fmla="*/ 2147483646 w 66"/>
              <a:gd name="T55" fmla="*/ 2147483646 h 55"/>
              <a:gd name="T56" fmla="*/ 2147483646 w 66"/>
              <a:gd name="T57" fmla="*/ 2147483646 h 55"/>
              <a:gd name="T58" fmla="*/ 2147483646 w 66"/>
              <a:gd name="T59" fmla="*/ 2147483646 h 55"/>
              <a:gd name="T60" fmla="*/ 2147483646 w 66"/>
              <a:gd name="T61" fmla="*/ 2147483646 h 55"/>
              <a:gd name="T62" fmla="*/ 2147483646 w 66"/>
              <a:gd name="T63" fmla="*/ 2147483646 h 55"/>
              <a:gd name="T64" fmla="*/ 2147483646 w 66"/>
              <a:gd name="T65" fmla="*/ 2147483646 h 55"/>
              <a:gd name="T66" fmla="*/ 2147483646 w 66"/>
              <a:gd name="T67" fmla="*/ 2147483646 h 55"/>
              <a:gd name="T68" fmla="*/ 2147483646 w 66"/>
              <a:gd name="T69" fmla="*/ 2147483646 h 55"/>
              <a:gd name="T70" fmla="*/ 2147483646 w 66"/>
              <a:gd name="T71" fmla="*/ 2147483646 h 55"/>
              <a:gd name="T72" fmla="*/ 2147483646 w 66"/>
              <a:gd name="T73" fmla="*/ 2147483646 h 55"/>
              <a:gd name="T74" fmla="*/ 2147483646 w 66"/>
              <a:gd name="T75" fmla="*/ 2147483646 h 55"/>
              <a:gd name="T76" fmla="*/ 2147483646 w 66"/>
              <a:gd name="T77" fmla="*/ 2147483646 h 55"/>
              <a:gd name="T78" fmla="*/ 2147483646 w 66"/>
              <a:gd name="T79" fmla="*/ 2147483646 h 55"/>
              <a:gd name="T80" fmla="*/ 2147483646 w 66"/>
              <a:gd name="T81" fmla="*/ 2147483646 h 55"/>
              <a:gd name="T82" fmla="*/ 2147483646 w 66"/>
              <a:gd name="T83" fmla="*/ 2147483646 h 55"/>
              <a:gd name="T84" fmla="*/ 2147483646 w 66"/>
              <a:gd name="T85" fmla="*/ 2147483646 h 55"/>
              <a:gd name="T86" fmla="*/ 2147483646 w 66"/>
              <a:gd name="T87" fmla="*/ 2147483646 h 55"/>
              <a:gd name="T88" fmla="*/ 2147483646 w 66"/>
              <a:gd name="T89" fmla="*/ 2147483646 h 55"/>
              <a:gd name="T90" fmla="*/ 2147483646 w 66"/>
              <a:gd name="T91" fmla="*/ 2147483646 h 55"/>
              <a:gd name="T92" fmla="*/ 2147483646 w 66"/>
              <a:gd name="T93" fmla="*/ 2147483646 h 55"/>
              <a:gd name="T94" fmla="*/ 2147483646 w 66"/>
              <a:gd name="T95" fmla="*/ 2147483646 h 55"/>
              <a:gd name="T96" fmla="*/ 2147483646 w 66"/>
              <a:gd name="T97" fmla="*/ 2147483646 h 55"/>
              <a:gd name="T98" fmla="*/ 2147483646 w 66"/>
              <a:gd name="T99" fmla="*/ 2147483646 h 55"/>
              <a:gd name="T100" fmla="*/ 2147483646 w 66"/>
              <a:gd name="T101" fmla="*/ 2147483646 h 55"/>
              <a:gd name="T102" fmla="*/ 2147483646 w 66"/>
              <a:gd name="T103" fmla="*/ 2147483646 h 55"/>
              <a:gd name="T104" fmla="*/ 2147483646 w 66"/>
              <a:gd name="T105" fmla="*/ 2147483646 h 55"/>
              <a:gd name="T106" fmla="*/ 2147483646 w 66"/>
              <a:gd name="T107" fmla="*/ 2147483646 h 55"/>
              <a:gd name="T108" fmla="*/ 2147483646 w 66"/>
              <a:gd name="T109" fmla="*/ 2147483646 h 55"/>
              <a:gd name="T110" fmla="*/ 2147483646 w 66"/>
              <a:gd name="T111" fmla="*/ 2147483646 h 55"/>
              <a:gd name="T112" fmla="*/ 2147483646 w 66"/>
              <a:gd name="T113" fmla="*/ 2147483646 h 55"/>
              <a:gd name="T114" fmla="*/ 2147483646 w 66"/>
              <a:gd name="T115" fmla="*/ 2147483646 h 55"/>
              <a:gd name="T116" fmla="*/ 2147483646 w 66"/>
              <a:gd name="T117" fmla="*/ 2147483646 h 55"/>
              <a:gd name="T118" fmla="*/ 2147483646 w 66"/>
              <a:gd name="T119" fmla="*/ 2147483646 h 5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6" h="55">
                <a:moveTo>
                  <a:pt x="66" y="43"/>
                </a:moveTo>
                <a:cubicBezTo>
                  <a:pt x="66" y="44"/>
                  <a:pt x="65" y="45"/>
                  <a:pt x="64" y="45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50"/>
                  <a:pt x="53" y="55"/>
                  <a:pt x="48" y="55"/>
                </a:cubicBezTo>
                <a:cubicBezTo>
                  <a:pt x="43" y="55"/>
                  <a:pt x="39" y="50"/>
                  <a:pt x="39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0"/>
                  <a:pt x="21" y="55"/>
                  <a:pt x="16" y="55"/>
                </a:cubicBezTo>
                <a:cubicBezTo>
                  <a:pt x="11" y="55"/>
                  <a:pt x="7" y="50"/>
                  <a:pt x="7" y="45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5"/>
                  <a:pt x="0" y="44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25"/>
                  <a:pt x="3" y="23"/>
                  <a:pt x="4" y="22"/>
                </a:cubicBezTo>
                <a:cubicBezTo>
                  <a:pt x="11" y="15"/>
                  <a:pt x="11" y="15"/>
                  <a:pt x="11" y="15"/>
                </a:cubicBezTo>
                <a:cubicBezTo>
                  <a:pt x="12" y="14"/>
                  <a:pt x="14" y="13"/>
                  <a:pt x="15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2" y="0"/>
                  <a:pt x="23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6" y="1"/>
                  <a:pt x="66" y="2"/>
                </a:cubicBezTo>
                <a:lnTo>
                  <a:pt x="66" y="43"/>
                </a:lnTo>
                <a:close/>
                <a:moveTo>
                  <a:pt x="21" y="27"/>
                </a:moveTo>
                <a:cubicBezTo>
                  <a:pt x="21" y="18"/>
                  <a:pt x="21" y="18"/>
                  <a:pt x="21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8"/>
                  <a:pt x="14" y="18"/>
                  <a:pt x="14" y="18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25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lnTo>
                  <a:pt x="21" y="27"/>
                </a:lnTo>
                <a:close/>
                <a:moveTo>
                  <a:pt x="16" y="41"/>
                </a:moveTo>
                <a:cubicBezTo>
                  <a:pt x="14" y="41"/>
                  <a:pt x="11" y="43"/>
                  <a:pt x="11" y="45"/>
                </a:cubicBezTo>
                <a:cubicBezTo>
                  <a:pt x="11" y="48"/>
                  <a:pt x="14" y="50"/>
                  <a:pt x="16" y="50"/>
                </a:cubicBezTo>
                <a:cubicBezTo>
                  <a:pt x="19" y="50"/>
                  <a:pt x="21" y="48"/>
                  <a:pt x="21" y="45"/>
                </a:cubicBezTo>
                <a:cubicBezTo>
                  <a:pt x="21" y="43"/>
                  <a:pt x="19" y="41"/>
                  <a:pt x="16" y="41"/>
                </a:cubicBezTo>
                <a:close/>
                <a:moveTo>
                  <a:pt x="57" y="15"/>
                </a:moveTo>
                <a:cubicBezTo>
                  <a:pt x="57" y="14"/>
                  <a:pt x="57" y="13"/>
                  <a:pt x="56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5"/>
                  <a:pt x="48" y="4"/>
                  <a:pt x="47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5"/>
                  <a:pt x="39" y="5"/>
                </a:cubicBezTo>
                <a:cubicBezTo>
                  <a:pt x="39" y="13"/>
                  <a:pt x="39" y="13"/>
                  <a:pt x="39" y="13"/>
                </a:cubicBez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30" y="14"/>
                  <a:pt x="30" y="15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2"/>
                  <a:pt x="30" y="23"/>
                  <a:pt x="31" y="23"/>
                </a:cubicBezTo>
                <a:cubicBezTo>
                  <a:pt x="39" y="23"/>
                  <a:pt x="39" y="23"/>
                  <a:pt x="39" y="23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1"/>
                  <a:pt x="39" y="32"/>
                  <a:pt x="40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8" y="32"/>
                  <a:pt x="48" y="31"/>
                  <a:pt x="48" y="31"/>
                </a:cubicBezTo>
                <a:cubicBezTo>
                  <a:pt x="48" y="23"/>
                  <a:pt x="48" y="23"/>
                  <a:pt x="48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7" y="23"/>
                  <a:pt x="57" y="22"/>
                  <a:pt x="57" y="21"/>
                </a:cubicBezTo>
                <a:lnTo>
                  <a:pt x="57" y="15"/>
                </a:lnTo>
                <a:close/>
                <a:moveTo>
                  <a:pt x="48" y="41"/>
                </a:moveTo>
                <a:cubicBezTo>
                  <a:pt x="45" y="41"/>
                  <a:pt x="43" y="43"/>
                  <a:pt x="43" y="45"/>
                </a:cubicBezTo>
                <a:cubicBezTo>
                  <a:pt x="43" y="48"/>
                  <a:pt x="45" y="50"/>
                  <a:pt x="48" y="50"/>
                </a:cubicBezTo>
                <a:cubicBezTo>
                  <a:pt x="51" y="50"/>
                  <a:pt x="53" y="48"/>
                  <a:pt x="53" y="45"/>
                </a:cubicBezTo>
                <a:cubicBezTo>
                  <a:pt x="53" y="43"/>
                  <a:pt x="51" y="41"/>
                  <a:pt x="48" y="41"/>
                </a:cubicBezTo>
                <a:close/>
              </a:path>
            </a:pathLst>
          </a:custGeom>
          <a:solidFill>
            <a:srgbClr val="53FFA1"/>
          </a:solidFill>
          <a:ln>
            <a:noFill/>
          </a:ln>
        </p:spPr>
        <p:txBody>
          <a:bodyPr/>
          <a:lstStyle/>
          <a:p>
            <a:endParaRPr lang="es-CL" dirty="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33402176-3CE6-2F8D-9536-7FDD63FE44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0CD73A9B-5928-E1EB-5229-7FF61515CE9D}"/>
              </a:ext>
            </a:extLst>
          </p:cNvPr>
          <p:cNvSpPr txBox="1"/>
          <p:nvPr/>
        </p:nvSpPr>
        <p:spPr>
          <a:xfrm>
            <a:off x="1429051" y="1912408"/>
            <a:ext cx="9278112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Prestaciones realizadas.</a:t>
            </a:r>
          </a:p>
          <a:p>
            <a:pPr lvl="1"/>
            <a:endParaRPr lang="es-ES" sz="32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  <a:p>
            <a:pPr lvl="1"/>
            <a:endParaRPr lang="es-ES" sz="32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  <a:p>
            <a:pPr lvl="1"/>
            <a:endParaRPr lang="es-ES" sz="32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  <a:p>
            <a:pPr lvl="1"/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Hospitalización Domiciliaria.</a:t>
            </a:r>
          </a:p>
          <a:p>
            <a:pPr lvl="1">
              <a:lnSpc>
                <a:spcPct val="130000"/>
              </a:lnSpc>
            </a:pP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Garantías Explícitas en Salud (GES).</a:t>
            </a:r>
          </a:p>
          <a:p>
            <a:endParaRPr lang="es-CL" dirty="0"/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798C0EA5-A675-47C8-2538-9CA1A908E9FA}"/>
              </a:ext>
            </a:extLst>
          </p:cNvPr>
          <p:cNvSpPr txBox="1"/>
          <p:nvPr/>
        </p:nvSpPr>
        <p:spPr>
          <a:xfrm>
            <a:off x="2802374" y="2500196"/>
            <a:ext cx="8793210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lvl="1" indent="-19050" defTabSz="1079500"/>
            <a:r>
              <a:rPr lang="es-ES" sz="2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Atención Abierta.</a:t>
            </a:r>
          </a:p>
          <a:p>
            <a:pPr marL="0" lvl="1" indent="-19050" defTabSz="1079500"/>
            <a:r>
              <a:rPr lang="es-ES" sz="2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Urgencias.</a:t>
            </a:r>
          </a:p>
          <a:p>
            <a:pPr marL="0" lvl="1" indent="-19050" defTabSz="1079500"/>
            <a:r>
              <a:rPr lang="es-ES" sz="2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Intervenciones Quirúrgicas.</a:t>
            </a:r>
          </a:p>
          <a:p>
            <a:pPr marL="0" lvl="1" indent="-19050" defTabSz="1079500"/>
            <a:r>
              <a:rPr lang="es-ES" sz="2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Atención Cerrada.</a:t>
            </a:r>
          </a:p>
          <a:p>
            <a:pPr marL="0" lvl="1" indent="-19050" defTabSz="1079500"/>
            <a:r>
              <a:rPr lang="es-ES" sz="24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Servicios de Apoyo.</a:t>
            </a:r>
            <a:endParaRPr lang="es-CL" sz="2400" dirty="0"/>
          </a:p>
        </p:txBody>
      </p:sp>
      <p:sp>
        <p:nvSpPr>
          <p:cNvPr id="7" name="Elipse 6">
            <a:extLst>
              <a:ext uri="{FF2B5EF4-FFF2-40B4-BE49-F238E27FC236}">
                <a16:creationId xmlns="" xmlns:a16="http://schemas.microsoft.com/office/drawing/2014/main" id="{C592D747-420B-C375-AE03-C3B748AAC87F}"/>
              </a:ext>
            </a:extLst>
          </p:cNvPr>
          <p:cNvSpPr/>
          <p:nvPr/>
        </p:nvSpPr>
        <p:spPr>
          <a:xfrm>
            <a:off x="2452305" y="2582574"/>
            <a:ext cx="288000" cy="288000"/>
          </a:xfrm>
          <a:prstGeom prst="ellipse">
            <a:avLst/>
          </a:prstGeom>
          <a:noFill/>
          <a:ln w="38100">
            <a:solidFill>
              <a:srgbClr val="56F0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9" name="Freeform 26">
            <a:extLst>
              <a:ext uri="{FF2B5EF4-FFF2-40B4-BE49-F238E27FC236}">
                <a16:creationId xmlns="" xmlns:a16="http://schemas.microsoft.com/office/drawing/2014/main" id="{EA191367-62D4-EFB3-FEDF-BE8F0177F20F}"/>
              </a:ext>
            </a:extLst>
          </p:cNvPr>
          <p:cNvSpPr>
            <a:spLocks noEditPoints="1"/>
          </p:cNvSpPr>
          <p:nvPr/>
        </p:nvSpPr>
        <p:spPr bwMode="auto">
          <a:xfrm>
            <a:off x="2528114" y="2654574"/>
            <a:ext cx="144000" cy="144000"/>
          </a:xfrm>
          <a:custGeom>
            <a:avLst/>
            <a:gdLst>
              <a:gd name="T0" fmla="*/ 2147483646 w 57"/>
              <a:gd name="T1" fmla="*/ 2147483646 h 62"/>
              <a:gd name="T2" fmla="*/ 2147483646 w 57"/>
              <a:gd name="T3" fmla="*/ 2147483646 h 62"/>
              <a:gd name="T4" fmla="*/ 0 w 57"/>
              <a:gd name="T5" fmla="*/ 2147483646 h 62"/>
              <a:gd name="T6" fmla="*/ 2147483646 w 57"/>
              <a:gd name="T7" fmla="*/ 2147483646 h 62"/>
              <a:gd name="T8" fmla="*/ 2147483646 w 57"/>
              <a:gd name="T9" fmla="*/ 2147483646 h 62"/>
              <a:gd name="T10" fmla="*/ 2147483646 w 57"/>
              <a:gd name="T11" fmla="*/ 2147483646 h 62"/>
              <a:gd name="T12" fmla="*/ 2147483646 w 57"/>
              <a:gd name="T13" fmla="*/ 2147483646 h 62"/>
              <a:gd name="T14" fmla="*/ 2147483646 w 57"/>
              <a:gd name="T15" fmla="*/ 2147483646 h 62"/>
              <a:gd name="T16" fmla="*/ 2147483646 w 57"/>
              <a:gd name="T17" fmla="*/ 2147483646 h 62"/>
              <a:gd name="T18" fmla="*/ 2147483646 w 57"/>
              <a:gd name="T19" fmla="*/ 2147483646 h 62"/>
              <a:gd name="T20" fmla="*/ 2147483646 w 57"/>
              <a:gd name="T21" fmla="*/ 2147483646 h 62"/>
              <a:gd name="T22" fmla="*/ 2147483646 w 57"/>
              <a:gd name="T23" fmla="*/ 2147483646 h 62"/>
              <a:gd name="T24" fmla="*/ 2147483646 w 57"/>
              <a:gd name="T25" fmla="*/ 2147483646 h 62"/>
              <a:gd name="T26" fmla="*/ 2147483646 w 57"/>
              <a:gd name="T27" fmla="*/ 2147483646 h 62"/>
              <a:gd name="T28" fmla="*/ 2147483646 w 57"/>
              <a:gd name="T29" fmla="*/ 2147483646 h 62"/>
              <a:gd name="T30" fmla="*/ 2147483646 w 57"/>
              <a:gd name="T31" fmla="*/ 2147483646 h 62"/>
              <a:gd name="T32" fmla="*/ 2147483646 w 57"/>
              <a:gd name="T33" fmla="*/ 2147483646 h 62"/>
              <a:gd name="T34" fmla="*/ 2147483646 w 57"/>
              <a:gd name="T35" fmla="*/ 2147483646 h 62"/>
              <a:gd name="T36" fmla="*/ 2147483646 w 57"/>
              <a:gd name="T37" fmla="*/ 2147483646 h 62"/>
              <a:gd name="T38" fmla="*/ 2147483646 w 57"/>
              <a:gd name="T39" fmla="*/ 2147483646 h 62"/>
              <a:gd name="T40" fmla="*/ 2147483646 w 57"/>
              <a:gd name="T41" fmla="*/ 2147483646 h 62"/>
              <a:gd name="T42" fmla="*/ 2147483646 w 57"/>
              <a:gd name="T43" fmla="*/ 2147483646 h 62"/>
              <a:gd name="T44" fmla="*/ 2147483646 w 57"/>
              <a:gd name="T45" fmla="*/ 2147483646 h 62"/>
              <a:gd name="T46" fmla="*/ 2147483646 w 57"/>
              <a:gd name="T47" fmla="*/ 2147483646 h 62"/>
              <a:gd name="T48" fmla="*/ 2147483646 w 57"/>
              <a:gd name="T49" fmla="*/ 2147483646 h 62"/>
              <a:gd name="T50" fmla="*/ 2147483646 w 57"/>
              <a:gd name="T51" fmla="*/ 2147483646 h 62"/>
              <a:gd name="T52" fmla="*/ 2147483646 w 57"/>
              <a:gd name="T53" fmla="*/ 2147483646 h 62"/>
              <a:gd name="T54" fmla="*/ 2147483646 w 57"/>
              <a:gd name="T55" fmla="*/ 2147483646 h 62"/>
              <a:gd name="T56" fmla="*/ 2147483646 w 57"/>
              <a:gd name="T57" fmla="*/ 2147483646 h 62"/>
              <a:gd name="T58" fmla="*/ 2147483646 w 57"/>
              <a:gd name="T59" fmla="*/ 2147483646 h 62"/>
              <a:gd name="T60" fmla="*/ 2147483646 w 57"/>
              <a:gd name="T61" fmla="*/ 2147483646 h 62"/>
              <a:gd name="T62" fmla="*/ 2147483646 w 57"/>
              <a:gd name="T63" fmla="*/ 2147483646 h 62"/>
              <a:gd name="T64" fmla="*/ 2147483646 w 57"/>
              <a:gd name="T65" fmla="*/ 2147483646 h 62"/>
              <a:gd name="T66" fmla="*/ 2147483646 w 57"/>
              <a:gd name="T67" fmla="*/ 2147483646 h 62"/>
              <a:gd name="T68" fmla="*/ 2147483646 w 57"/>
              <a:gd name="T69" fmla="*/ 2147483646 h 62"/>
              <a:gd name="T70" fmla="*/ 2147483646 w 57"/>
              <a:gd name="T71" fmla="*/ 2147483646 h 62"/>
              <a:gd name="T72" fmla="*/ 2147483646 w 57"/>
              <a:gd name="T73" fmla="*/ 2147483646 h 62"/>
              <a:gd name="T74" fmla="*/ 2147483646 w 57"/>
              <a:gd name="T75" fmla="*/ 2147483646 h 62"/>
              <a:gd name="T76" fmla="*/ 2147483646 w 57"/>
              <a:gd name="T77" fmla="*/ 2147483646 h 62"/>
              <a:gd name="T78" fmla="*/ 2147483646 w 57"/>
              <a:gd name="T79" fmla="*/ 2147483646 h 62"/>
              <a:gd name="T80" fmla="*/ 2147483646 w 57"/>
              <a:gd name="T81" fmla="*/ 2147483646 h 62"/>
              <a:gd name="T82" fmla="*/ 2147483646 w 57"/>
              <a:gd name="T83" fmla="*/ 2147483646 h 62"/>
              <a:gd name="T84" fmla="*/ 2147483646 w 57"/>
              <a:gd name="T85" fmla="*/ 0 h 62"/>
              <a:gd name="T86" fmla="*/ 2147483646 w 57"/>
              <a:gd name="T87" fmla="*/ 2147483646 h 62"/>
              <a:gd name="T88" fmla="*/ 2147483646 w 57"/>
              <a:gd name="T89" fmla="*/ 2147483646 h 6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57" h="62">
                <a:moveTo>
                  <a:pt x="46" y="62"/>
                </a:move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8"/>
                  <a:pt x="0" y="52"/>
                </a:cubicBezTo>
                <a:cubicBezTo>
                  <a:pt x="0" y="44"/>
                  <a:pt x="2" y="31"/>
                  <a:pt x="12" y="29"/>
                </a:cubicBezTo>
                <a:cubicBezTo>
                  <a:pt x="11" y="31"/>
                  <a:pt x="11" y="32"/>
                  <a:pt x="11" y="34"/>
                </a:cubicBezTo>
                <a:cubicBezTo>
                  <a:pt x="11" y="42"/>
                  <a:pt x="11" y="42"/>
                  <a:pt x="11" y="42"/>
                </a:cubicBezTo>
                <a:cubicBezTo>
                  <a:pt x="8" y="43"/>
                  <a:pt x="6" y="46"/>
                  <a:pt x="6" y="49"/>
                </a:cubicBezTo>
                <a:cubicBezTo>
                  <a:pt x="6" y="54"/>
                  <a:pt x="9" y="57"/>
                  <a:pt x="13" y="57"/>
                </a:cubicBezTo>
                <a:cubicBezTo>
                  <a:pt x="18" y="57"/>
                  <a:pt x="21" y="54"/>
                  <a:pt x="21" y="49"/>
                </a:cubicBezTo>
                <a:cubicBezTo>
                  <a:pt x="21" y="46"/>
                  <a:pt x="19" y="43"/>
                  <a:pt x="16" y="42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1"/>
                  <a:pt x="17" y="30"/>
                </a:cubicBezTo>
                <a:cubicBezTo>
                  <a:pt x="20" y="33"/>
                  <a:pt x="24" y="34"/>
                  <a:pt x="29" y="34"/>
                </a:cubicBezTo>
                <a:cubicBezTo>
                  <a:pt x="33" y="34"/>
                  <a:pt x="37" y="33"/>
                  <a:pt x="41" y="30"/>
                </a:cubicBezTo>
                <a:cubicBezTo>
                  <a:pt x="41" y="31"/>
                  <a:pt x="42" y="33"/>
                  <a:pt x="42" y="34"/>
                </a:cubicBezTo>
                <a:cubicBezTo>
                  <a:pt x="42" y="36"/>
                  <a:pt x="42" y="36"/>
                  <a:pt x="42" y="36"/>
                </a:cubicBezTo>
                <a:cubicBezTo>
                  <a:pt x="36" y="36"/>
                  <a:pt x="31" y="41"/>
                  <a:pt x="31" y="47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1"/>
                  <a:pt x="30" y="52"/>
                  <a:pt x="30" y="53"/>
                </a:cubicBezTo>
                <a:cubicBezTo>
                  <a:pt x="30" y="55"/>
                  <a:pt x="32" y="57"/>
                  <a:pt x="34" y="57"/>
                </a:cubicBezTo>
                <a:cubicBezTo>
                  <a:pt x="36" y="57"/>
                  <a:pt x="38" y="55"/>
                  <a:pt x="38" y="53"/>
                </a:cubicBezTo>
                <a:cubicBezTo>
                  <a:pt x="38" y="52"/>
                  <a:pt x="37" y="51"/>
                  <a:pt x="36" y="50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4"/>
                  <a:pt x="39" y="42"/>
                  <a:pt x="42" y="42"/>
                </a:cubicBezTo>
                <a:cubicBezTo>
                  <a:pt x="44" y="42"/>
                  <a:pt x="47" y="44"/>
                  <a:pt x="47" y="47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1"/>
                  <a:pt x="45" y="52"/>
                  <a:pt x="45" y="53"/>
                </a:cubicBezTo>
                <a:cubicBezTo>
                  <a:pt x="45" y="55"/>
                  <a:pt x="47" y="57"/>
                  <a:pt x="49" y="57"/>
                </a:cubicBezTo>
                <a:cubicBezTo>
                  <a:pt x="51" y="57"/>
                  <a:pt x="53" y="55"/>
                  <a:pt x="53" y="53"/>
                </a:cubicBezTo>
                <a:cubicBezTo>
                  <a:pt x="53" y="52"/>
                  <a:pt x="53" y="51"/>
                  <a:pt x="52" y="50"/>
                </a:cubicBezTo>
                <a:cubicBezTo>
                  <a:pt x="52" y="47"/>
                  <a:pt x="52" y="47"/>
                  <a:pt x="52" y="47"/>
                </a:cubicBezTo>
                <a:cubicBezTo>
                  <a:pt x="52" y="43"/>
                  <a:pt x="50" y="40"/>
                  <a:pt x="47" y="38"/>
                </a:cubicBezTo>
                <a:cubicBezTo>
                  <a:pt x="47" y="35"/>
                  <a:pt x="47" y="32"/>
                  <a:pt x="46" y="29"/>
                </a:cubicBezTo>
                <a:cubicBezTo>
                  <a:pt x="55" y="31"/>
                  <a:pt x="57" y="44"/>
                  <a:pt x="57" y="52"/>
                </a:cubicBezTo>
                <a:cubicBezTo>
                  <a:pt x="57" y="58"/>
                  <a:pt x="53" y="62"/>
                  <a:pt x="46" y="62"/>
                </a:cubicBezTo>
                <a:close/>
                <a:moveTo>
                  <a:pt x="13" y="52"/>
                </a:moveTo>
                <a:cubicBezTo>
                  <a:pt x="12" y="52"/>
                  <a:pt x="11" y="51"/>
                  <a:pt x="11" y="49"/>
                </a:cubicBezTo>
                <a:cubicBezTo>
                  <a:pt x="11" y="48"/>
                  <a:pt x="12" y="47"/>
                  <a:pt x="13" y="47"/>
                </a:cubicBezTo>
                <a:cubicBezTo>
                  <a:pt x="15" y="47"/>
                  <a:pt x="16" y="48"/>
                  <a:pt x="16" y="49"/>
                </a:cubicBezTo>
                <a:cubicBezTo>
                  <a:pt x="16" y="51"/>
                  <a:pt x="15" y="52"/>
                  <a:pt x="13" y="52"/>
                </a:cubicBezTo>
                <a:close/>
                <a:moveTo>
                  <a:pt x="29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9" y="0"/>
                </a:cubicBezTo>
                <a:cubicBezTo>
                  <a:pt x="37" y="0"/>
                  <a:pt x="44" y="7"/>
                  <a:pt x="44" y="16"/>
                </a:cubicBezTo>
                <a:cubicBezTo>
                  <a:pt x="44" y="24"/>
                  <a:pt x="37" y="31"/>
                  <a:pt x="29" y="31"/>
                </a:cubicBezTo>
                <a:close/>
              </a:path>
            </a:pathLst>
          </a:custGeom>
          <a:solidFill>
            <a:srgbClr val="56F0DE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="" xmlns:a16="http://schemas.microsoft.com/office/drawing/2014/main" id="{CA730E0B-0496-8766-40D2-3F0062AC8097}"/>
              </a:ext>
            </a:extLst>
          </p:cNvPr>
          <p:cNvSpPr/>
          <p:nvPr/>
        </p:nvSpPr>
        <p:spPr>
          <a:xfrm>
            <a:off x="2474006" y="3357317"/>
            <a:ext cx="288000" cy="28800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2" name="Freeform 111">
            <a:extLst>
              <a:ext uri="{FF2B5EF4-FFF2-40B4-BE49-F238E27FC236}">
                <a16:creationId xmlns="" xmlns:a16="http://schemas.microsoft.com/office/drawing/2014/main" id="{B4D5392F-64B0-A734-0CDF-DD98ED826F3B}"/>
              </a:ext>
            </a:extLst>
          </p:cNvPr>
          <p:cNvSpPr>
            <a:spLocks noEditPoints="1"/>
          </p:cNvSpPr>
          <p:nvPr/>
        </p:nvSpPr>
        <p:spPr bwMode="auto">
          <a:xfrm>
            <a:off x="6847188" y="3030205"/>
            <a:ext cx="180000" cy="144000"/>
          </a:xfrm>
          <a:custGeom>
            <a:avLst/>
            <a:gdLst>
              <a:gd name="T0" fmla="*/ 2147483646 w 116"/>
              <a:gd name="T1" fmla="*/ 2147483646 h 94"/>
              <a:gd name="T2" fmla="*/ 2147483646 w 116"/>
              <a:gd name="T3" fmla="*/ 2147483646 h 94"/>
              <a:gd name="T4" fmla="*/ 2147483646 w 116"/>
              <a:gd name="T5" fmla="*/ 2147483646 h 94"/>
              <a:gd name="T6" fmla="*/ 2147483646 w 116"/>
              <a:gd name="T7" fmla="*/ 0 h 94"/>
              <a:gd name="T8" fmla="*/ 2147483646 w 116"/>
              <a:gd name="T9" fmla="*/ 0 h 94"/>
              <a:gd name="T10" fmla="*/ 2147483646 w 116"/>
              <a:gd name="T11" fmla="*/ 2147483646 h 94"/>
              <a:gd name="T12" fmla="*/ 2147483646 w 116"/>
              <a:gd name="T13" fmla="*/ 2147483646 h 94"/>
              <a:gd name="T14" fmla="*/ 2147483646 w 116"/>
              <a:gd name="T15" fmla="*/ 2147483646 h 94"/>
              <a:gd name="T16" fmla="*/ 0 w 116"/>
              <a:gd name="T17" fmla="*/ 2147483646 h 94"/>
              <a:gd name="T18" fmla="*/ 0 w 116"/>
              <a:gd name="T19" fmla="*/ 2147483646 h 94"/>
              <a:gd name="T20" fmla="*/ 2147483646 w 116"/>
              <a:gd name="T21" fmla="*/ 2147483646 h 94"/>
              <a:gd name="T22" fmla="*/ 2147483646 w 116"/>
              <a:gd name="T23" fmla="*/ 2147483646 h 94"/>
              <a:gd name="T24" fmla="*/ 2147483646 w 116"/>
              <a:gd name="T25" fmla="*/ 2147483646 h 94"/>
              <a:gd name="T26" fmla="*/ 2147483646 w 116"/>
              <a:gd name="T27" fmla="*/ 2147483646 h 94"/>
              <a:gd name="T28" fmla="*/ 2147483646 w 116"/>
              <a:gd name="T29" fmla="*/ 2147483646 h 94"/>
              <a:gd name="T30" fmla="*/ 2147483646 w 116"/>
              <a:gd name="T31" fmla="*/ 2147483646 h 94"/>
              <a:gd name="T32" fmla="*/ 2147483646 w 116"/>
              <a:gd name="T33" fmla="*/ 2147483646 h 94"/>
              <a:gd name="T34" fmla="*/ 2147483646 w 116"/>
              <a:gd name="T35" fmla="*/ 2147483646 h 94"/>
              <a:gd name="T36" fmla="*/ 2147483646 w 116"/>
              <a:gd name="T37" fmla="*/ 2147483646 h 94"/>
              <a:gd name="T38" fmla="*/ 2147483646 w 116"/>
              <a:gd name="T39" fmla="*/ 2147483646 h 94"/>
              <a:gd name="T40" fmla="*/ 2147483646 w 116"/>
              <a:gd name="T41" fmla="*/ 2147483646 h 94"/>
              <a:gd name="T42" fmla="*/ 2147483646 w 116"/>
              <a:gd name="T43" fmla="*/ 2147483646 h 94"/>
              <a:gd name="T44" fmla="*/ 2147483646 w 116"/>
              <a:gd name="T45" fmla="*/ 2147483646 h 94"/>
              <a:gd name="T46" fmla="*/ 2147483646 w 116"/>
              <a:gd name="T47" fmla="*/ 2147483646 h 94"/>
              <a:gd name="T48" fmla="*/ 2147483646 w 116"/>
              <a:gd name="T49" fmla="*/ 2147483646 h 94"/>
              <a:gd name="T50" fmla="*/ 2147483646 w 116"/>
              <a:gd name="T51" fmla="*/ 2147483646 h 94"/>
              <a:gd name="T52" fmla="*/ 2147483646 w 116"/>
              <a:gd name="T53" fmla="*/ 2147483646 h 94"/>
              <a:gd name="T54" fmla="*/ 2147483646 w 116"/>
              <a:gd name="T55" fmla="*/ 2147483646 h 94"/>
              <a:gd name="T56" fmla="*/ 2147483646 w 116"/>
              <a:gd name="T57" fmla="*/ 2147483646 h 94"/>
              <a:gd name="T58" fmla="*/ 2147483646 w 116"/>
              <a:gd name="T59" fmla="*/ 2147483646 h 94"/>
              <a:gd name="T60" fmla="*/ 2147483646 w 116"/>
              <a:gd name="T61" fmla="*/ 2147483646 h 94"/>
              <a:gd name="T62" fmla="*/ 2147483646 w 116"/>
              <a:gd name="T63" fmla="*/ 2147483646 h 94"/>
              <a:gd name="T64" fmla="*/ 2147483646 w 116"/>
              <a:gd name="T65" fmla="*/ 2147483646 h 94"/>
              <a:gd name="T66" fmla="*/ 2147483646 w 116"/>
              <a:gd name="T67" fmla="*/ 2147483646 h 94"/>
              <a:gd name="T68" fmla="*/ 2147483646 w 116"/>
              <a:gd name="T69" fmla="*/ 2147483646 h 9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6" h="94">
                <a:moveTo>
                  <a:pt x="102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81" y="7"/>
                  <a:pt x="81" y="7"/>
                  <a:pt x="81" y="7"/>
                </a:cubicBezTo>
                <a:cubicBezTo>
                  <a:pt x="81" y="3"/>
                  <a:pt x="77" y="0"/>
                  <a:pt x="7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36" y="3"/>
                  <a:pt x="35" y="7"/>
                </a:cubicBezTo>
                <a:cubicBezTo>
                  <a:pt x="32" y="22"/>
                  <a:pt x="32" y="22"/>
                  <a:pt x="3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7" y="22"/>
                  <a:pt x="0" y="28"/>
                  <a:pt x="0" y="3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8"/>
                  <a:pt x="7" y="94"/>
                  <a:pt x="15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10" y="94"/>
                  <a:pt x="116" y="88"/>
                  <a:pt x="116" y="80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28"/>
                  <a:pt x="110" y="22"/>
                  <a:pt x="102" y="22"/>
                </a:cubicBezTo>
                <a:close/>
                <a:moveTo>
                  <a:pt x="42" y="9"/>
                </a:moveTo>
                <a:cubicBezTo>
                  <a:pt x="44" y="7"/>
                  <a:pt x="44" y="7"/>
                  <a:pt x="44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4" y="9"/>
                  <a:pt x="74" y="9"/>
                  <a:pt x="74" y="9"/>
                </a:cubicBezTo>
                <a:cubicBezTo>
                  <a:pt x="77" y="22"/>
                  <a:pt x="77" y="22"/>
                  <a:pt x="77" y="22"/>
                </a:cubicBezTo>
                <a:cubicBezTo>
                  <a:pt x="39" y="22"/>
                  <a:pt x="39" y="22"/>
                  <a:pt x="39" y="22"/>
                </a:cubicBezTo>
                <a:lnTo>
                  <a:pt x="42" y="9"/>
                </a:lnTo>
                <a:close/>
                <a:moveTo>
                  <a:pt x="80" y="65"/>
                </a:moveTo>
                <a:cubicBezTo>
                  <a:pt x="65" y="65"/>
                  <a:pt x="65" y="65"/>
                  <a:pt x="65" y="65"/>
                </a:cubicBezTo>
                <a:cubicBezTo>
                  <a:pt x="65" y="80"/>
                  <a:pt x="65" y="80"/>
                  <a:pt x="65" y="80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65"/>
                  <a:pt x="51" y="65"/>
                  <a:pt x="51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51"/>
                  <a:pt x="36" y="51"/>
                  <a:pt x="36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36"/>
                  <a:pt x="51" y="36"/>
                  <a:pt x="51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5" y="51"/>
                  <a:pt x="65" y="51"/>
                  <a:pt x="65" y="51"/>
                </a:cubicBezTo>
                <a:cubicBezTo>
                  <a:pt x="80" y="51"/>
                  <a:pt x="80" y="51"/>
                  <a:pt x="80" y="51"/>
                </a:cubicBezTo>
                <a:lnTo>
                  <a:pt x="80" y="65"/>
                </a:lnTo>
                <a:close/>
              </a:path>
            </a:pathLst>
          </a:custGeom>
          <a:solidFill>
            <a:srgbClr val="A568D2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3" name="Freeform 69">
            <a:extLst>
              <a:ext uri="{FF2B5EF4-FFF2-40B4-BE49-F238E27FC236}">
                <a16:creationId xmlns="" xmlns:a16="http://schemas.microsoft.com/office/drawing/2014/main" id="{578D7A34-B226-F1BE-9AAF-86B73A88597C}"/>
              </a:ext>
            </a:extLst>
          </p:cNvPr>
          <p:cNvSpPr>
            <a:spLocks noEditPoints="1"/>
          </p:cNvSpPr>
          <p:nvPr/>
        </p:nvSpPr>
        <p:spPr bwMode="auto">
          <a:xfrm>
            <a:off x="2532374" y="3428999"/>
            <a:ext cx="180000" cy="144000"/>
          </a:xfrm>
          <a:custGeom>
            <a:avLst/>
            <a:gdLst>
              <a:gd name="T0" fmla="*/ 2147483646 w 73"/>
              <a:gd name="T1" fmla="*/ 2147483646 h 56"/>
              <a:gd name="T2" fmla="*/ 2147483646 w 73"/>
              <a:gd name="T3" fmla="*/ 2147483646 h 56"/>
              <a:gd name="T4" fmla="*/ 2147483646 w 73"/>
              <a:gd name="T5" fmla="*/ 2147483646 h 56"/>
              <a:gd name="T6" fmla="*/ 2147483646 w 73"/>
              <a:gd name="T7" fmla="*/ 2147483646 h 56"/>
              <a:gd name="T8" fmla="*/ 2147483646 w 73"/>
              <a:gd name="T9" fmla="*/ 2147483646 h 56"/>
              <a:gd name="T10" fmla="*/ 2147483646 w 73"/>
              <a:gd name="T11" fmla="*/ 2147483646 h 56"/>
              <a:gd name="T12" fmla="*/ 2147483646 w 73"/>
              <a:gd name="T13" fmla="*/ 2147483646 h 56"/>
              <a:gd name="T14" fmla="*/ 2147483646 w 73"/>
              <a:gd name="T15" fmla="*/ 2147483646 h 56"/>
              <a:gd name="T16" fmla="*/ 2147483646 w 73"/>
              <a:gd name="T17" fmla="*/ 2147483646 h 56"/>
              <a:gd name="T18" fmla="*/ 2147483646 w 73"/>
              <a:gd name="T19" fmla="*/ 2147483646 h 56"/>
              <a:gd name="T20" fmla="*/ 2147483646 w 73"/>
              <a:gd name="T21" fmla="*/ 2147483646 h 56"/>
              <a:gd name="T22" fmla="*/ 2147483646 w 73"/>
              <a:gd name="T23" fmla="*/ 2147483646 h 56"/>
              <a:gd name="T24" fmla="*/ 2147483646 w 73"/>
              <a:gd name="T25" fmla="*/ 0 h 56"/>
              <a:gd name="T26" fmla="*/ 2147483646 w 73"/>
              <a:gd name="T27" fmla="*/ 2147483646 h 56"/>
              <a:gd name="T28" fmla="*/ 2147483646 w 73"/>
              <a:gd name="T29" fmla="*/ 2147483646 h 56"/>
              <a:gd name="T30" fmla="*/ 2147483646 w 73"/>
              <a:gd name="T31" fmla="*/ 2147483646 h 56"/>
              <a:gd name="T32" fmla="*/ 2147483646 w 73"/>
              <a:gd name="T33" fmla="*/ 2147483646 h 56"/>
              <a:gd name="T34" fmla="*/ 2147483646 w 73"/>
              <a:gd name="T35" fmla="*/ 2147483646 h 56"/>
              <a:gd name="T36" fmla="*/ 2147483646 w 73"/>
              <a:gd name="T37" fmla="*/ 2147483646 h 56"/>
              <a:gd name="T38" fmla="*/ 2147483646 w 73"/>
              <a:gd name="T39" fmla="*/ 2147483646 h 56"/>
              <a:gd name="T40" fmla="*/ 2147483646 w 73"/>
              <a:gd name="T41" fmla="*/ 2147483646 h 56"/>
              <a:gd name="T42" fmla="*/ 2147483646 w 73"/>
              <a:gd name="T43" fmla="*/ 2147483646 h 56"/>
              <a:gd name="T44" fmla="*/ 2147483646 w 73"/>
              <a:gd name="T45" fmla="*/ 2147483646 h 56"/>
              <a:gd name="T46" fmla="*/ 2147483646 w 73"/>
              <a:gd name="T47" fmla="*/ 2147483646 h 56"/>
              <a:gd name="T48" fmla="*/ 2147483646 w 73"/>
              <a:gd name="T49" fmla="*/ 2147483646 h 56"/>
              <a:gd name="T50" fmla="*/ 2147483646 w 73"/>
              <a:gd name="T51" fmla="*/ 2147483646 h 56"/>
              <a:gd name="T52" fmla="*/ 2147483646 w 73"/>
              <a:gd name="T53" fmla="*/ 2147483646 h 56"/>
              <a:gd name="T54" fmla="*/ 2147483646 w 73"/>
              <a:gd name="T55" fmla="*/ 2147483646 h 56"/>
              <a:gd name="T56" fmla="*/ 2147483646 w 73"/>
              <a:gd name="T57" fmla="*/ 2147483646 h 56"/>
              <a:gd name="T58" fmla="*/ 2147483646 w 73"/>
              <a:gd name="T59" fmla="*/ 2147483646 h 56"/>
              <a:gd name="T60" fmla="*/ 2147483646 w 73"/>
              <a:gd name="T61" fmla="*/ 2147483646 h 56"/>
              <a:gd name="T62" fmla="*/ 2147483646 w 73"/>
              <a:gd name="T63" fmla="*/ 2147483646 h 56"/>
              <a:gd name="T64" fmla="*/ 2147483646 w 73"/>
              <a:gd name="T65" fmla="*/ 2147483646 h 56"/>
              <a:gd name="T66" fmla="*/ 2147483646 w 73"/>
              <a:gd name="T67" fmla="*/ 2147483646 h 56"/>
              <a:gd name="T68" fmla="*/ 2147483646 w 73"/>
              <a:gd name="T69" fmla="*/ 2147483646 h 56"/>
              <a:gd name="T70" fmla="*/ 2147483646 w 73"/>
              <a:gd name="T71" fmla="*/ 2147483646 h 56"/>
              <a:gd name="T72" fmla="*/ 2147483646 w 73"/>
              <a:gd name="T73" fmla="*/ 2147483646 h 56"/>
              <a:gd name="T74" fmla="*/ 2147483646 w 73"/>
              <a:gd name="T75" fmla="*/ 2147483646 h 56"/>
              <a:gd name="T76" fmla="*/ 2147483646 w 73"/>
              <a:gd name="T77" fmla="*/ 2147483646 h 56"/>
              <a:gd name="T78" fmla="*/ 2147483646 w 73"/>
              <a:gd name="T79" fmla="*/ 2147483646 h 56"/>
              <a:gd name="T80" fmla="*/ 2147483646 w 73"/>
              <a:gd name="T81" fmla="*/ 2147483646 h 56"/>
              <a:gd name="T82" fmla="*/ 2147483646 w 73"/>
              <a:gd name="T83" fmla="*/ 2147483646 h 56"/>
              <a:gd name="T84" fmla="*/ 2147483646 w 73"/>
              <a:gd name="T85" fmla="*/ 2147483646 h 5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3" h="56">
                <a:moveTo>
                  <a:pt x="71" y="44"/>
                </a:moveTo>
                <a:cubicBezTo>
                  <a:pt x="72" y="44"/>
                  <a:pt x="73" y="45"/>
                  <a:pt x="72" y="46"/>
                </a:cubicBezTo>
                <a:cubicBezTo>
                  <a:pt x="72" y="47"/>
                  <a:pt x="72" y="48"/>
                  <a:pt x="71" y="48"/>
                </a:cubicBezTo>
                <a:cubicBezTo>
                  <a:pt x="66" y="51"/>
                  <a:pt x="66" y="51"/>
                  <a:pt x="66" y="51"/>
                </a:cubicBezTo>
                <a:cubicBezTo>
                  <a:pt x="66" y="51"/>
                  <a:pt x="65" y="51"/>
                  <a:pt x="65" y="51"/>
                </a:cubicBezTo>
                <a:cubicBezTo>
                  <a:pt x="64" y="51"/>
                  <a:pt x="64" y="51"/>
                  <a:pt x="63" y="51"/>
                </a:cubicBezTo>
                <a:cubicBezTo>
                  <a:pt x="36" y="35"/>
                  <a:pt x="36" y="35"/>
                  <a:pt x="36" y="35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1" y="41"/>
                  <a:pt x="31" y="42"/>
                </a:cubicBezTo>
                <a:cubicBezTo>
                  <a:pt x="31" y="46"/>
                  <a:pt x="28" y="50"/>
                  <a:pt x="24" y="53"/>
                </a:cubicBezTo>
                <a:cubicBezTo>
                  <a:pt x="20" y="55"/>
                  <a:pt x="16" y="56"/>
                  <a:pt x="13" y="56"/>
                </a:cubicBezTo>
                <a:cubicBezTo>
                  <a:pt x="9" y="56"/>
                  <a:pt x="6" y="55"/>
                  <a:pt x="4" y="53"/>
                </a:cubicBezTo>
                <a:cubicBezTo>
                  <a:pt x="1" y="51"/>
                  <a:pt x="0" y="48"/>
                  <a:pt x="1" y="45"/>
                </a:cubicBezTo>
                <a:cubicBezTo>
                  <a:pt x="1" y="41"/>
                  <a:pt x="4" y="37"/>
                  <a:pt x="8" y="34"/>
                </a:cubicBezTo>
                <a:cubicBezTo>
                  <a:pt x="11" y="32"/>
                  <a:pt x="15" y="30"/>
                  <a:pt x="19" y="30"/>
                </a:cubicBezTo>
                <a:cubicBezTo>
                  <a:pt x="21" y="30"/>
                  <a:pt x="23" y="31"/>
                  <a:pt x="25" y="32"/>
                </a:cubicBezTo>
                <a:cubicBezTo>
                  <a:pt x="25" y="31"/>
                  <a:pt x="26" y="31"/>
                  <a:pt x="26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5"/>
                  <a:pt x="25" y="24"/>
                  <a:pt x="25" y="24"/>
                </a:cubicBezTo>
                <a:cubicBezTo>
                  <a:pt x="23" y="25"/>
                  <a:pt x="21" y="25"/>
                  <a:pt x="19" y="25"/>
                </a:cubicBezTo>
                <a:cubicBezTo>
                  <a:pt x="15" y="25"/>
                  <a:pt x="11" y="24"/>
                  <a:pt x="8" y="22"/>
                </a:cubicBezTo>
                <a:cubicBezTo>
                  <a:pt x="4" y="19"/>
                  <a:pt x="1" y="15"/>
                  <a:pt x="1" y="11"/>
                </a:cubicBezTo>
                <a:cubicBezTo>
                  <a:pt x="0" y="8"/>
                  <a:pt x="1" y="5"/>
                  <a:pt x="4" y="3"/>
                </a:cubicBezTo>
                <a:cubicBezTo>
                  <a:pt x="6" y="1"/>
                  <a:pt x="9" y="0"/>
                  <a:pt x="13" y="0"/>
                </a:cubicBezTo>
                <a:cubicBezTo>
                  <a:pt x="16" y="0"/>
                  <a:pt x="20" y="1"/>
                  <a:pt x="24" y="3"/>
                </a:cubicBezTo>
                <a:cubicBezTo>
                  <a:pt x="28" y="6"/>
                  <a:pt x="31" y="10"/>
                  <a:pt x="31" y="14"/>
                </a:cubicBezTo>
                <a:cubicBezTo>
                  <a:pt x="31" y="15"/>
                  <a:pt x="31" y="17"/>
                  <a:pt x="31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63" y="5"/>
                  <a:pt x="63" y="5"/>
                  <a:pt x="63" y="5"/>
                </a:cubicBezTo>
                <a:cubicBezTo>
                  <a:pt x="64" y="5"/>
                  <a:pt x="64" y="5"/>
                  <a:pt x="65" y="5"/>
                </a:cubicBezTo>
                <a:cubicBezTo>
                  <a:pt x="65" y="5"/>
                  <a:pt x="66" y="5"/>
                  <a:pt x="66" y="5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8"/>
                  <a:pt x="72" y="9"/>
                  <a:pt x="72" y="10"/>
                </a:cubicBezTo>
                <a:cubicBezTo>
                  <a:pt x="73" y="10"/>
                  <a:pt x="72" y="11"/>
                  <a:pt x="71" y="12"/>
                </a:cubicBezTo>
                <a:cubicBezTo>
                  <a:pt x="51" y="28"/>
                  <a:pt x="51" y="28"/>
                  <a:pt x="51" y="28"/>
                </a:cubicBezTo>
                <a:lnTo>
                  <a:pt x="71" y="44"/>
                </a:lnTo>
                <a:close/>
                <a:moveTo>
                  <a:pt x="24" y="38"/>
                </a:moveTo>
                <a:cubicBezTo>
                  <a:pt x="23" y="37"/>
                  <a:pt x="21" y="37"/>
                  <a:pt x="19" y="37"/>
                </a:cubicBezTo>
                <a:cubicBezTo>
                  <a:pt x="17" y="37"/>
                  <a:pt x="14" y="38"/>
                  <a:pt x="11" y="39"/>
                </a:cubicBezTo>
                <a:cubicBezTo>
                  <a:pt x="7" y="42"/>
                  <a:pt x="6" y="46"/>
                  <a:pt x="8" y="48"/>
                </a:cubicBezTo>
                <a:cubicBezTo>
                  <a:pt x="9" y="49"/>
                  <a:pt x="11" y="50"/>
                  <a:pt x="13" y="50"/>
                </a:cubicBezTo>
                <a:cubicBezTo>
                  <a:pt x="15" y="50"/>
                  <a:pt x="18" y="49"/>
                  <a:pt x="20" y="47"/>
                </a:cubicBezTo>
                <a:cubicBezTo>
                  <a:pt x="25" y="45"/>
                  <a:pt x="26" y="41"/>
                  <a:pt x="24" y="38"/>
                </a:cubicBezTo>
                <a:close/>
                <a:moveTo>
                  <a:pt x="20" y="8"/>
                </a:moveTo>
                <a:cubicBezTo>
                  <a:pt x="18" y="7"/>
                  <a:pt x="15" y="6"/>
                  <a:pt x="13" y="6"/>
                </a:cubicBezTo>
                <a:cubicBezTo>
                  <a:pt x="11" y="6"/>
                  <a:pt x="9" y="7"/>
                  <a:pt x="8" y="7"/>
                </a:cubicBezTo>
                <a:cubicBezTo>
                  <a:pt x="6" y="10"/>
                  <a:pt x="7" y="14"/>
                  <a:pt x="11" y="17"/>
                </a:cubicBezTo>
                <a:cubicBezTo>
                  <a:pt x="14" y="18"/>
                  <a:pt x="17" y="19"/>
                  <a:pt x="19" y="19"/>
                </a:cubicBezTo>
                <a:cubicBezTo>
                  <a:pt x="21" y="19"/>
                  <a:pt x="23" y="18"/>
                  <a:pt x="24" y="17"/>
                </a:cubicBezTo>
                <a:cubicBezTo>
                  <a:pt x="26" y="15"/>
                  <a:pt x="25" y="11"/>
                  <a:pt x="20" y="8"/>
                </a:cubicBezTo>
                <a:close/>
                <a:moveTo>
                  <a:pt x="40" y="33"/>
                </a:moveTo>
                <a:cubicBezTo>
                  <a:pt x="70" y="10"/>
                  <a:pt x="70" y="10"/>
                  <a:pt x="70" y="10"/>
                </a:cubicBezTo>
                <a:cubicBezTo>
                  <a:pt x="65" y="7"/>
                  <a:pt x="65" y="7"/>
                  <a:pt x="65" y="7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29"/>
                  <a:pt x="34" y="29"/>
                  <a:pt x="34" y="29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3"/>
                  <a:pt x="28" y="33"/>
                  <a:pt x="28" y="34"/>
                </a:cubicBezTo>
                <a:cubicBezTo>
                  <a:pt x="28" y="34"/>
                  <a:pt x="29" y="34"/>
                  <a:pt x="29" y="35"/>
                </a:cubicBezTo>
                <a:cubicBezTo>
                  <a:pt x="30" y="36"/>
                  <a:pt x="30" y="36"/>
                  <a:pt x="30" y="36"/>
                </a:cubicBezTo>
                <a:cubicBezTo>
                  <a:pt x="36" y="32"/>
                  <a:pt x="36" y="32"/>
                  <a:pt x="36" y="32"/>
                </a:cubicBezTo>
                <a:lnTo>
                  <a:pt x="40" y="33"/>
                </a:ln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2" y="23"/>
                  <a:pt x="33" y="22"/>
                </a:cubicBezTo>
                <a:cubicBezTo>
                  <a:pt x="33" y="22"/>
                  <a:pt x="33" y="22"/>
                  <a:pt x="33" y="22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2"/>
                  <a:pt x="28" y="22"/>
                  <a:pt x="28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27" y="23"/>
                  <a:pt x="27" y="23"/>
                  <a:pt x="27" y="23"/>
                </a:cubicBezTo>
                <a:lnTo>
                  <a:pt x="31" y="25"/>
                </a:lnTo>
                <a:close/>
                <a:moveTo>
                  <a:pt x="42" y="28"/>
                </a:moveTo>
                <a:cubicBezTo>
                  <a:pt x="42" y="29"/>
                  <a:pt x="40" y="30"/>
                  <a:pt x="39" y="30"/>
                </a:cubicBezTo>
                <a:cubicBezTo>
                  <a:pt x="38" y="30"/>
                  <a:pt x="36" y="29"/>
                  <a:pt x="36" y="28"/>
                </a:cubicBezTo>
                <a:cubicBezTo>
                  <a:pt x="36" y="26"/>
                  <a:pt x="38" y="25"/>
                  <a:pt x="39" y="25"/>
                </a:cubicBezTo>
                <a:cubicBezTo>
                  <a:pt x="40" y="25"/>
                  <a:pt x="42" y="26"/>
                  <a:pt x="42" y="28"/>
                </a:cubicBezTo>
                <a:close/>
                <a:moveTo>
                  <a:pt x="70" y="46"/>
                </a:moveTo>
                <a:cubicBezTo>
                  <a:pt x="49" y="29"/>
                  <a:pt x="49" y="29"/>
                  <a:pt x="49" y="29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2" y="35"/>
                  <a:pt x="41" y="35"/>
                </a:cubicBezTo>
                <a:cubicBezTo>
                  <a:pt x="65" y="48"/>
                  <a:pt x="65" y="48"/>
                  <a:pt x="65" y="48"/>
                </a:cubicBezTo>
                <a:lnTo>
                  <a:pt x="70" y="4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CL" sz="1400"/>
          </a:p>
        </p:txBody>
      </p:sp>
      <p:sp>
        <p:nvSpPr>
          <p:cNvPr id="14" name="Elipse 13">
            <a:extLst>
              <a:ext uri="{FF2B5EF4-FFF2-40B4-BE49-F238E27FC236}">
                <a16:creationId xmlns="" xmlns:a16="http://schemas.microsoft.com/office/drawing/2014/main" id="{447C9EB3-2E47-2AE7-2BE0-2A107847A088}"/>
              </a:ext>
            </a:extLst>
          </p:cNvPr>
          <p:cNvSpPr/>
          <p:nvPr/>
        </p:nvSpPr>
        <p:spPr>
          <a:xfrm>
            <a:off x="6793753" y="2967258"/>
            <a:ext cx="288000" cy="288000"/>
          </a:xfrm>
          <a:prstGeom prst="ellipse">
            <a:avLst/>
          </a:prstGeom>
          <a:noFill/>
          <a:ln w="38100">
            <a:solidFill>
              <a:srgbClr val="A568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CA2CBBCC-A090-33B6-E7A3-48AF619A47E2}"/>
              </a:ext>
            </a:extLst>
          </p:cNvPr>
          <p:cNvSpPr/>
          <p:nvPr/>
        </p:nvSpPr>
        <p:spPr>
          <a:xfrm>
            <a:off x="6793753" y="2582574"/>
            <a:ext cx="288000" cy="28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="" xmlns:a16="http://schemas.microsoft.com/office/drawing/2014/main" id="{CA4D3A62-5830-A637-D9EB-CABA2E97A4F4}"/>
              </a:ext>
            </a:extLst>
          </p:cNvPr>
          <p:cNvGrpSpPr/>
          <p:nvPr/>
        </p:nvGrpSpPr>
        <p:grpSpPr>
          <a:xfrm>
            <a:off x="6843137" y="2644308"/>
            <a:ext cx="180000" cy="180000"/>
            <a:chOff x="640406" y="3084205"/>
            <a:chExt cx="180000" cy="180000"/>
          </a:xfrm>
        </p:grpSpPr>
        <p:sp>
          <p:nvSpPr>
            <p:cNvPr id="17" name="Oval 224">
              <a:extLst>
                <a:ext uri="{FF2B5EF4-FFF2-40B4-BE49-F238E27FC236}">
                  <a16:creationId xmlns="" xmlns:a16="http://schemas.microsoft.com/office/drawing/2014/main" id="{3957716D-17F0-DA9F-0280-E12A59CBC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656" y="3186923"/>
              <a:ext cx="19688" cy="1858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9" name="Oval 225">
              <a:extLst>
                <a:ext uri="{FF2B5EF4-FFF2-40B4-BE49-F238E27FC236}">
                  <a16:creationId xmlns="" xmlns:a16="http://schemas.microsoft.com/office/drawing/2014/main" id="{EE538756-F1E1-83CA-EC8D-F5A50EF26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531" y="3186923"/>
              <a:ext cx="18750" cy="1858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" name="Freeform 226">
              <a:extLst>
                <a:ext uri="{FF2B5EF4-FFF2-40B4-BE49-F238E27FC236}">
                  <a16:creationId xmlns="" xmlns:a16="http://schemas.microsoft.com/office/drawing/2014/main" id="{818F06A7-8C51-5047-AD4E-3699D55F6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843" y="3107683"/>
              <a:ext cx="43125" cy="34239"/>
            </a:xfrm>
            <a:custGeom>
              <a:avLst/>
              <a:gdLst/>
              <a:ahLst/>
              <a:cxnLst>
                <a:cxn ang="0">
                  <a:pos x="13" y="35"/>
                </a:cxn>
                <a:cxn ang="0">
                  <a:pos x="33" y="35"/>
                </a:cxn>
                <a:cxn ang="0">
                  <a:pos x="33" y="22"/>
                </a:cxn>
                <a:cxn ang="0">
                  <a:pos x="46" y="22"/>
                </a:cxn>
                <a:cxn ang="0">
                  <a:pos x="46" y="11"/>
                </a:cxn>
                <a:cxn ang="0">
                  <a:pos x="33" y="11"/>
                </a:cxn>
                <a:cxn ang="0">
                  <a:pos x="33" y="0"/>
                </a:cxn>
                <a:cxn ang="0">
                  <a:pos x="13" y="0"/>
                </a:cxn>
                <a:cxn ang="0">
                  <a:pos x="13" y="11"/>
                </a:cxn>
                <a:cxn ang="0">
                  <a:pos x="0" y="11"/>
                </a:cxn>
                <a:cxn ang="0">
                  <a:pos x="0" y="22"/>
                </a:cxn>
                <a:cxn ang="0">
                  <a:pos x="13" y="22"/>
                </a:cxn>
                <a:cxn ang="0">
                  <a:pos x="13" y="35"/>
                </a:cxn>
              </a:cxnLst>
              <a:rect l="0" t="0" r="r" b="b"/>
              <a:pathLst>
                <a:path w="46" h="35">
                  <a:moveTo>
                    <a:pt x="13" y="35"/>
                  </a:moveTo>
                  <a:lnTo>
                    <a:pt x="33" y="35"/>
                  </a:lnTo>
                  <a:lnTo>
                    <a:pt x="33" y="22"/>
                  </a:lnTo>
                  <a:lnTo>
                    <a:pt x="46" y="22"/>
                  </a:lnTo>
                  <a:lnTo>
                    <a:pt x="46" y="11"/>
                  </a:lnTo>
                  <a:lnTo>
                    <a:pt x="33" y="11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13" y="11"/>
                  </a:lnTo>
                  <a:lnTo>
                    <a:pt x="0" y="11"/>
                  </a:lnTo>
                  <a:lnTo>
                    <a:pt x="0" y="22"/>
                  </a:lnTo>
                  <a:lnTo>
                    <a:pt x="13" y="22"/>
                  </a:lnTo>
                  <a:lnTo>
                    <a:pt x="13" y="3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1" name="Freeform 227">
              <a:extLst>
                <a:ext uri="{FF2B5EF4-FFF2-40B4-BE49-F238E27FC236}">
                  <a16:creationId xmlns="" xmlns:a16="http://schemas.microsoft.com/office/drawing/2014/main" id="{E372F379-95AE-A525-AB63-529606C6E9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406" y="3084205"/>
              <a:ext cx="180000" cy="180000"/>
            </a:xfrm>
            <a:custGeom>
              <a:avLst/>
              <a:gdLst/>
              <a:ahLst/>
              <a:cxnLst>
                <a:cxn ang="0">
                  <a:pos x="106" y="56"/>
                </a:cxn>
                <a:cxn ang="0">
                  <a:pos x="106" y="56"/>
                </a:cxn>
                <a:cxn ang="0">
                  <a:pos x="92" y="32"/>
                </a:cxn>
                <a:cxn ang="0">
                  <a:pos x="97" y="0"/>
                </a:cxn>
                <a:cxn ang="0">
                  <a:pos x="24" y="0"/>
                </a:cxn>
                <a:cxn ang="0">
                  <a:pos x="29" y="34"/>
                </a:cxn>
                <a:cxn ang="0">
                  <a:pos x="18" y="54"/>
                </a:cxn>
                <a:cxn ang="0">
                  <a:pos x="18" y="54"/>
                </a:cxn>
                <a:cxn ang="0">
                  <a:pos x="3" y="87"/>
                </a:cxn>
                <a:cxn ang="0">
                  <a:pos x="10" y="85"/>
                </a:cxn>
                <a:cxn ang="0">
                  <a:pos x="19" y="76"/>
                </a:cxn>
                <a:cxn ang="0">
                  <a:pos x="62" y="116"/>
                </a:cxn>
                <a:cxn ang="0">
                  <a:pos x="103" y="79"/>
                </a:cxn>
                <a:cxn ang="0">
                  <a:pos x="111" y="85"/>
                </a:cxn>
                <a:cxn ang="0">
                  <a:pos x="117" y="87"/>
                </a:cxn>
                <a:cxn ang="0">
                  <a:pos x="106" y="56"/>
                </a:cxn>
                <a:cxn ang="0">
                  <a:pos x="88" y="8"/>
                </a:cxn>
                <a:cxn ang="0">
                  <a:pos x="83" y="44"/>
                </a:cxn>
                <a:cxn ang="0">
                  <a:pos x="38" y="44"/>
                </a:cxn>
                <a:cxn ang="0">
                  <a:pos x="32" y="8"/>
                </a:cxn>
                <a:cxn ang="0">
                  <a:pos x="88" y="8"/>
                </a:cxn>
                <a:cxn ang="0">
                  <a:pos x="98" y="71"/>
                </a:cxn>
                <a:cxn ang="0">
                  <a:pos x="62" y="109"/>
                </a:cxn>
                <a:cxn ang="0">
                  <a:pos x="25" y="71"/>
                </a:cxn>
                <a:cxn ang="0">
                  <a:pos x="24" y="65"/>
                </a:cxn>
                <a:cxn ang="0">
                  <a:pos x="53" y="51"/>
                </a:cxn>
                <a:cxn ang="0">
                  <a:pos x="71" y="51"/>
                </a:cxn>
                <a:cxn ang="0">
                  <a:pos x="99" y="65"/>
                </a:cxn>
                <a:cxn ang="0">
                  <a:pos x="98" y="71"/>
                </a:cxn>
              </a:cxnLst>
              <a:rect l="0" t="0" r="r" b="b"/>
              <a:pathLst>
                <a:path w="121" h="116">
                  <a:moveTo>
                    <a:pt x="106" y="56"/>
                  </a:moveTo>
                  <a:cubicBezTo>
                    <a:pt x="106" y="56"/>
                    <a:pt x="106" y="56"/>
                    <a:pt x="106" y="56"/>
                  </a:cubicBezTo>
                  <a:cubicBezTo>
                    <a:pt x="105" y="46"/>
                    <a:pt x="100" y="38"/>
                    <a:pt x="92" y="3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3" y="39"/>
                    <a:pt x="19" y="46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5" y="60"/>
                    <a:pt x="0" y="74"/>
                    <a:pt x="3" y="87"/>
                  </a:cubicBezTo>
                  <a:cubicBezTo>
                    <a:pt x="5" y="87"/>
                    <a:pt x="8" y="86"/>
                    <a:pt x="10" y="85"/>
                  </a:cubicBezTo>
                  <a:cubicBezTo>
                    <a:pt x="14" y="83"/>
                    <a:pt x="17" y="80"/>
                    <a:pt x="19" y="76"/>
                  </a:cubicBezTo>
                  <a:cubicBezTo>
                    <a:pt x="25" y="97"/>
                    <a:pt x="41" y="116"/>
                    <a:pt x="62" y="116"/>
                  </a:cubicBezTo>
                  <a:cubicBezTo>
                    <a:pt x="81" y="116"/>
                    <a:pt x="97" y="98"/>
                    <a:pt x="103" y="79"/>
                  </a:cubicBezTo>
                  <a:cubicBezTo>
                    <a:pt x="105" y="81"/>
                    <a:pt x="108" y="84"/>
                    <a:pt x="111" y="85"/>
                  </a:cubicBezTo>
                  <a:cubicBezTo>
                    <a:pt x="113" y="86"/>
                    <a:pt x="115" y="87"/>
                    <a:pt x="117" y="87"/>
                  </a:cubicBezTo>
                  <a:cubicBezTo>
                    <a:pt x="121" y="76"/>
                    <a:pt x="116" y="63"/>
                    <a:pt x="106" y="56"/>
                  </a:cubicBezTo>
                  <a:close/>
                  <a:moveTo>
                    <a:pt x="88" y="8"/>
                  </a:moveTo>
                  <a:cubicBezTo>
                    <a:pt x="83" y="44"/>
                    <a:pt x="83" y="44"/>
                    <a:pt x="83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88" y="8"/>
                  </a:lnTo>
                  <a:close/>
                  <a:moveTo>
                    <a:pt x="98" y="71"/>
                  </a:moveTo>
                  <a:cubicBezTo>
                    <a:pt x="93" y="90"/>
                    <a:pt x="79" y="109"/>
                    <a:pt x="62" y="109"/>
                  </a:cubicBezTo>
                  <a:cubicBezTo>
                    <a:pt x="43" y="109"/>
                    <a:pt x="30" y="89"/>
                    <a:pt x="25" y="71"/>
                  </a:cubicBezTo>
                  <a:cubicBezTo>
                    <a:pt x="25" y="69"/>
                    <a:pt x="24" y="67"/>
                    <a:pt x="24" y="65"/>
                  </a:cubicBezTo>
                  <a:cubicBezTo>
                    <a:pt x="36" y="65"/>
                    <a:pt x="46" y="59"/>
                    <a:pt x="53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8" y="59"/>
                    <a:pt x="88" y="65"/>
                    <a:pt x="99" y="65"/>
                  </a:cubicBezTo>
                  <a:cubicBezTo>
                    <a:pt x="99" y="67"/>
                    <a:pt x="99" y="69"/>
                    <a:pt x="98" y="71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836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2419E3F-E523-27B6-9EDF-0093013163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1237250"/>
            <a:ext cx="12191999" cy="452257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6FDEF27-9FBD-5E6A-D10D-9F67661D9069}"/>
              </a:ext>
            </a:extLst>
          </p:cNvPr>
          <p:cNvSpPr txBox="1"/>
          <p:nvPr/>
        </p:nvSpPr>
        <p:spPr>
          <a:xfrm>
            <a:off x="1" y="1237250"/>
            <a:ext cx="12191999" cy="4522574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endParaRPr lang="es-ES" sz="44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AE1FCE3-01D7-3804-599C-C167CEAFDC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1882385B-E9EA-DCCC-5092-6F1AB520065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Criterios de Priorización Agendamiento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3ABA602-DFCA-E15C-4B58-33E224898B4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791" y="1614446"/>
            <a:ext cx="2269018" cy="226901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DB7DC8FC-336A-0AF0-16BE-8F5B68FAD9C2}"/>
              </a:ext>
            </a:extLst>
          </p:cNvPr>
          <p:cNvSpPr txBox="1"/>
          <p:nvPr/>
        </p:nvSpPr>
        <p:spPr>
          <a:xfrm>
            <a:off x="1668673" y="3861904"/>
            <a:ext cx="2548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56F0DE"/>
                </a:solidFill>
              </a:rPr>
              <a:t>CRITERIOS BIOMÉDICOS</a:t>
            </a:r>
          </a:p>
          <a:p>
            <a:pPr algn="ctr"/>
            <a:r>
              <a:rPr lang="es-ES" sz="3200" b="1" dirty="0">
                <a:solidFill>
                  <a:srgbClr val="56F0DE"/>
                </a:solidFill>
              </a:rPr>
              <a:t>GES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4AA5B5A7-3798-2C81-36DA-183642D3FABF}"/>
              </a:ext>
            </a:extLst>
          </p:cNvPr>
          <p:cNvSpPr txBox="1"/>
          <p:nvPr/>
        </p:nvSpPr>
        <p:spPr>
          <a:xfrm>
            <a:off x="4988655" y="4315816"/>
            <a:ext cx="252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56F0DE"/>
                </a:solidFill>
              </a:rPr>
              <a:t>ANTIGUEDAD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9F7A7AA1-6BFA-5685-E0F8-035457D4F6EF}"/>
              </a:ext>
            </a:extLst>
          </p:cNvPr>
          <p:cNvSpPr txBox="1"/>
          <p:nvPr/>
        </p:nvSpPr>
        <p:spPr>
          <a:xfrm>
            <a:off x="8237990" y="3883464"/>
            <a:ext cx="2697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56F0DE"/>
                </a:solidFill>
              </a:rPr>
              <a:t>MEJOR NIÑEZ SENAME PRAIS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72078E3E-20FB-FAC8-E8C9-B1A7DD3F9C9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3207" y="1778209"/>
            <a:ext cx="1338921" cy="787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B050"/>
            </a:solidFill>
          </a:ln>
          <a:effectLst/>
        </p:spPr>
      </p:pic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51680180-4F8F-936E-27A9-B40C03F0DF1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8006" y="2529930"/>
            <a:ext cx="963412" cy="963412"/>
          </a:xfrm>
          <a:prstGeom prst="ellipse">
            <a:avLst/>
          </a:prstGeom>
          <a:ln w="127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="" xmlns:a16="http://schemas.microsoft.com/office/drawing/2014/main" id="{7205D759-4CF4-86B1-78D9-F32ADBA7FA3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6205" y="2751506"/>
            <a:ext cx="1096747" cy="109674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" name="Rectángulo: esquinas redondeadas 29">
            <a:extLst>
              <a:ext uri="{FF2B5EF4-FFF2-40B4-BE49-F238E27FC236}">
                <a16:creationId xmlns="" xmlns:a16="http://schemas.microsoft.com/office/drawing/2014/main" id="{DD8D3533-592F-11B4-6823-97AA4BED99B8}"/>
              </a:ext>
            </a:extLst>
          </p:cNvPr>
          <p:cNvSpPr/>
          <p:nvPr/>
        </p:nvSpPr>
        <p:spPr>
          <a:xfrm>
            <a:off x="1479644" y="1501399"/>
            <a:ext cx="2880000" cy="3960000"/>
          </a:xfrm>
          <a:prstGeom prst="roundRect">
            <a:avLst/>
          </a:prstGeom>
          <a:noFill/>
          <a:ln w="76200">
            <a:solidFill>
              <a:srgbClr val="C4F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="" xmlns:a16="http://schemas.microsoft.com/office/drawing/2014/main" id="{A30E2510-1D9A-485E-8764-718B87B5865A}"/>
              </a:ext>
            </a:extLst>
          </p:cNvPr>
          <p:cNvSpPr/>
          <p:nvPr/>
        </p:nvSpPr>
        <p:spPr>
          <a:xfrm>
            <a:off x="4813300" y="1501399"/>
            <a:ext cx="2880000" cy="3960000"/>
          </a:xfrm>
          <a:prstGeom prst="roundRect">
            <a:avLst/>
          </a:prstGeom>
          <a:noFill/>
          <a:ln w="76200">
            <a:solidFill>
              <a:srgbClr val="C4F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="" xmlns:a16="http://schemas.microsoft.com/office/drawing/2014/main" id="{8E4F145A-F661-A3AC-655E-C02AA9D21676}"/>
              </a:ext>
            </a:extLst>
          </p:cNvPr>
          <p:cNvSpPr/>
          <p:nvPr/>
        </p:nvSpPr>
        <p:spPr>
          <a:xfrm>
            <a:off x="8146956" y="1501399"/>
            <a:ext cx="2880000" cy="3960000"/>
          </a:xfrm>
          <a:prstGeom prst="roundRect">
            <a:avLst/>
          </a:prstGeom>
          <a:noFill/>
          <a:ln w="76200">
            <a:solidFill>
              <a:srgbClr val="C4F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6" name="Imagen 35">
            <a:extLst>
              <a:ext uri="{FF2B5EF4-FFF2-40B4-BE49-F238E27FC236}">
                <a16:creationId xmlns="" xmlns:a16="http://schemas.microsoft.com/office/drawing/2014/main" id="{90BAC2C6-2E6F-9E7D-7C18-A4B22BBB1D2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381" y="1705500"/>
            <a:ext cx="2223434" cy="2016000"/>
          </a:xfrm>
          <a:prstGeom prst="rect">
            <a:avLst/>
          </a:prstGeom>
        </p:spPr>
      </p:pic>
      <p:cxnSp>
        <p:nvCxnSpPr>
          <p:cNvPr id="38" name="Conector recto 37">
            <a:extLst>
              <a:ext uri="{FF2B5EF4-FFF2-40B4-BE49-F238E27FC236}">
                <a16:creationId xmlns="" xmlns:a16="http://schemas.microsoft.com/office/drawing/2014/main" id="{F1A4731A-8440-7304-7321-F40998D1BDA1}"/>
              </a:ext>
            </a:extLst>
          </p:cNvPr>
          <p:cNvCxnSpPr/>
          <p:nvPr/>
        </p:nvCxnSpPr>
        <p:spPr>
          <a:xfrm>
            <a:off x="1668673" y="4900591"/>
            <a:ext cx="2448000" cy="0"/>
          </a:xfrm>
          <a:prstGeom prst="line">
            <a:avLst/>
          </a:prstGeom>
          <a:ln w="19050">
            <a:solidFill>
              <a:srgbClr val="C4FF0E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="" xmlns:a16="http://schemas.microsoft.com/office/drawing/2014/main" id="{9E045CA7-58BD-CB03-95A3-CD0324DBB262}"/>
              </a:ext>
            </a:extLst>
          </p:cNvPr>
          <p:cNvCxnSpPr/>
          <p:nvPr/>
        </p:nvCxnSpPr>
        <p:spPr>
          <a:xfrm>
            <a:off x="8343418" y="4424341"/>
            <a:ext cx="2448000" cy="0"/>
          </a:xfrm>
          <a:prstGeom prst="line">
            <a:avLst/>
          </a:prstGeom>
          <a:ln w="19050">
            <a:solidFill>
              <a:srgbClr val="C4FF0E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="" xmlns:a16="http://schemas.microsoft.com/office/drawing/2014/main" id="{0F15AC9A-6775-7E85-4085-F0BCFBC7C744}"/>
              </a:ext>
            </a:extLst>
          </p:cNvPr>
          <p:cNvCxnSpPr/>
          <p:nvPr/>
        </p:nvCxnSpPr>
        <p:spPr>
          <a:xfrm>
            <a:off x="8343418" y="4912021"/>
            <a:ext cx="2448000" cy="0"/>
          </a:xfrm>
          <a:prstGeom prst="line">
            <a:avLst/>
          </a:prstGeom>
          <a:ln w="19050">
            <a:solidFill>
              <a:srgbClr val="C4FF0E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upo 41">
            <a:extLst>
              <a:ext uri="{FF2B5EF4-FFF2-40B4-BE49-F238E27FC236}">
                <a16:creationId xmlns="" xmlns:a16="http://schemas.microsoft.com/office/drawing/2014/main" id="{B18E4A62-822C-BC85-55D6-A357179D7C2A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43" name="Imagen 42">
              <a:extLst>
                <a:ext uri="{FF2B5EF4-FFF2-40B4-BE49-F238E27FC236}">
                  <a16:creationId xmlns="" xmlns:a16="http://schemas.microsoft.com/office/drawing/2014/main" id="{8E68AA75-9984-905B-FE2C-D8C126473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44" name="CuadroTexto 43">
              <a:extLst>
                <a:ext uri="{FF2B5EF4-FFF2-40B4-BE49-F238E27FC236}">
                  <a16:creationId xmlns="" xmlns:a16="http://schemas.microsoft.com/office/drawing/2014/main" id="{26CC9914-2167-6774-D5B6-B488A3D3BC8C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384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2419E3F-E523-27B6-9EDF-0093013163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1237250"/>
            <a:ext cx="12191999" cy="452257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6FDEF27-9FBD-5E6A-D10D-9F67661D9069}"/>
              </a:ext>
            </a:extLst>
          </p:cNvPr>
          <p:cNvSpPr txBox="1"/>
          <p:nvPr/>
        </p:nvSpPr>
        <p:spPr>
          <a:xfrm>
            <a:off x="1" y="1237250"/>
            <a:ext cx="12191999" cy="4522574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endParaRPr lang="es-ES" sz="44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AE1FCE3-01D7-3804-599C-C167CEAFDC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1882385B-E9EA-DCCC-5092-6F1AB520065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Estrategia Contactabilidad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="" xmlns:a16="http://schemas.microsoft.com/office/drawing/2014/main" id="{A7D221FA-DE47-A720-E944-21FC8CD660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6231973"/>
              </p:ext>
            </p:extLst>
          </p:nvPr>
        </p:nvGraphicFramePr>
        <p:xfrm>
          <a:off x="1176835" y="1443932"/>
          <a:ext cx="6612689" cy="4252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EF1D4E9A-E0F6-84A5-87C3-42F7155B236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5169" y="1599575"/>
            <a:ext cx="905215" cy="90521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0D55FC5B-852B-36CC-5CA6-6476361E7B0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5169" y="2920109"/>
            <a:ext cx="905215" cy="780931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="" xmlns:a16="http://schemas.microsoft.com/office/drawing/2014/main" id="{4609266F-1F0B-72AE-612B-C3629B2C5199}"/>
              </a:ext>
            </a:extLst>
          </p:cNvPr>
          <p:cNvGrpSpPr/>
          <p:nvPr/>
        </p:nvGrpSpPr>
        <p:grpSpPr>
          <a:xfrm>
            <a:off x="8575169" y="4208980"/>
            <a:ext cx="905215" cy="905215"/>
            <a:chOff x="1536967" y="3903064"/>
            <a:chExt cx="905215" cy="905215"/>
          </a:xfrm>
        </p:grpSpPr>
        <p:pic>
          <p:nvPicPr>
            <p:cNvPr id="14" name="Imagen 13">
              <a:extLst>
                <a:ext uri="{FF2B5EF4-FFF2-40B4-BE49-F238E27FC236}">
                  <a16:creationId xmlns="" xmlns:a16="http://schemas.microsoft.com/office/drawing/2014/main" id="{A32B0ED1-D27E-97BE-CBCA-15F64DF27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8277" y="4081140"/>
              <a:ext cx="274532" cy="274532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="" xmlns:a16="http://schemas.microsoft.com/office/drawing/2014/main" id="{CBFA6943-C971-7BC0-A9F0-6A1DBD048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6967" y="3903064"/>
              <a:ext cx="905215" cy="905215"/>
            </a:xfrm>
            <a:prstGeom prst="rect">
              <a:avLst/>
            </a:prstGeom>
          </p:spPr>
        </p:pic>
      </p:grp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DCD96077-B3B1-23C0-363D-7094F899D646}"/>
              </a:ext>
            </a:extLst>
          </p:cNvPr>
          <p:cNvSpPr txBox="1"/>
          <p:nvPr/>
        </p:nvSpPr>
        <p:spPr>
          <a:xfrm>
            <a:off x="8376022" y="2449902"/>
            <a:ext cx="130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37CBFF"/>
                </a:solidFill>
              </a:rPr>
              <a:t>OPERADOR</a:t>
            </a:r>
            <a:endParaRPr lang="es-CL" b="1" dirty="0">
              <a:solidFill>
                <a:srgbClr val="37CBFF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E2EE680-3CCB-F3B1-CA1F-55473FC3208D}"/>
              </a:ext>
            </a:extLst>
          </p:cNvPr>
          <p:cNvSpPr txBox="1"/>
          <p:nvPr/>
        </p:nvSpPr>
        <p:spPr>
          <a:xfrm>
            <a:off x="8271220" y="3613034"/>
            <a:ext cx="1513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MENSAJERÍA</a:t>
            </a:r>
            <a:endParaRPr lang="es-CL" b="1" dirty="0">
              <a:solidFill>
                <a:srgbClr val="FFFF00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CF87123D-B119-7B46-991F-345A3C330482}"/>
              </a:ext>
            </a:extLst>
          </p:cNvPr>
          <p:cNvSpPr txBox="1"/>
          <p:nvPr/>
        </p:nvSpPr>
        <p:spPr>
          <a:xfrm>
            <a:off x="8271220" y="5059307"/>
            <a:ext cx="1513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A2EA0A"/>
                </a:solidFill>
              </a:rPr>
              <a:t>PLATAFORMA</a:t>
            </a:r>
            <a:endParaRPr lang="es-CL" b="1" dirty="0">
              <a:solidFill>
                <a:srgbClr val="A2EA0A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18689F02-31C5-E5A3-DBC2-28C3D26FFFBA}"/>
              </a:ext>
            </a:extLst>
          </p:cNvPr>
          <p:cNvSpPr txBox="1"/>
          <p:nvPr/>
        </p:nvSpPr>
        <p:spPr>
          <a:xfrm>
            <a:off x="1932052" y="2847894"/>
            <a:ext cx="1643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4F4F"/>
                </a:solidFill>
              </a:rPr>
              <a:t>103 MIL</a:t>
            </a:r>
            <a:endParaRPr lang="es-CL" sz="2400" b="1" dirty="0">
              <a:solidFill>
                <a:srgbClr val="FF4F4F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431EFA77-74DC-A1A4-78F7-6B8E881E3512}"/>
              </a:ext>
            </a:extLst>
          </p:cNvPr>
          <p:cNvSpPr txBox="1"/>
          <p:nvPr/>
        </p:nvSpPr>
        <p:spPr>
          <a:xfrm>
            <a:off x="3898809" y="2030337"/>
            <a:ext cx="1643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4F4F"/>
                </a:solidFill>
              </a:rPr>
              <a:t>144 MIL</a:t>
            </a:r>
            <a:endParaRPr lang="es-CL" sz="3200" b="1" dirty="0">
              <a:solidFill>
                <a:srgbClr val="FF4F4F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CFD97170-B6B5-9171-A5A6-34993DC01E4C}"/>
              </a:ext>
            </a:extLst>
          </p:cNvPr>
          <p:cNvSpPr txBox="1"/>
          <p:nvPr/>
        </p:nvSpPr>
        <p:spPr>
          <a:xfrm>
            <a:off x="5680756" y="1412213"/>
            <a:ext cx="2108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4F4F"/>
                </a:solidFill>
              </a:rPr>
              <a:t>172 MIL</a:t>
            </a:r>
            <a:endParaRPr lang="es-CL" sz="4000" b="1" dirty="0">
              <a:solidFill>
                <a:srgbClr val="FF4F4F"/>
              </a:solidFill>
            </a:endParaRPr>
          </a:p>
        </p:txBody>
      </p:sp>
      <p:sp>
        <p:nvSpPr>
          <p:cNvPr id="24" name="Flecha: hacia arriba 23">
            <a:extLst>
              <a:ext uri="{FF2B5EF4-FFF2-40B4-BE49-F238E27FC236}">
                <a16:creationId xmlns="" xmlns:a16="http://schemas.microsoft.com/office/drawing/2014/main" id="{E3997442-1943-33F8-F430-346866241BA0}"/>
              </a:ext>
            </a:extLst>
          </p:cNvPr>
          <p:cNvSpPr/>
          <p:nvPr/>
        </p:nvSpPr>
        <p:spPr>
          <a:xfrm rot="10800000">
            <a:off x="10020000" y="1748790"/>
            <a:ext cx="648000" cy="756000"/>
          </a:xfrm>
          <a:prstGeom prst="upArrow">
            <a:avLst/>
          </a:prstGeom>
          <a:noFill/>
          <a:ln w="76200">
            <a:solidFill>
              <a:srgbClr val="37C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Flecha: hacia arriba 24">
            <a:extLst>
              <a:ext uri="{FF2B5EF4-FFF2-40B4-BE49-F238E27FC236}">
                <a16:creationId xmlns="" xmlns:a16="http://schemas.microsoft.com/office/drawing/2014/main" id="{DBC44325-D55F-6342-28E5-998AC3C79C79}"/>
              </a:ext>
            </a:extLst>
          </p:cNvPr>
          <p:cNvSpPr/>
          <p:nvPr/>
        </p:nvSpPr>
        <p:spPr>
          <a:xfrm>
            <a:off x="10020000" y="2949012"/>
            <a:ext cx="648000" cy="756000"/>
          </a:xfrm>
          <a:prstGeom prst="upArrow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Flecha: hacia arriba 25">
            <a:extLst>
              <a:ext uri="{FF2B5EF4-FFF2-40B4-BE49-F238E27FC236}">
                <a16:creationId xmlns="" xmlns:a16="http://schemas.microsoft.com/office/drawing/2014/main" id="{2F94E4AC-9103-5722-7C6B-781665F604A6}"/>
              </a:ext>
            </a:extLst>
          </p:cNvPr>
          <p:cNvSpPr/>
          <p:nvPr/>
        </p:nvSpPr>
        <p:spPr>
          <a:xfrm>
            <a:off x="10020000" y="4269068"/>
            <a:ext cx="648000" cy="756000"/>
          </a:xfrm>
          <a:prstGeom prst="upArrow">
            <a:avLst/>
          </a:prstGeom>
          <a:noFill/>
          <a:ln w="76200">
            <a:solidFill>
              <a:srgbClr val="A2EA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473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1177"/>
            <a:ext cx="2048256" cy="662269"/>
          </a:xfrm>
        </p:spPr>
      </p:pic>
      <p:graphicFrame>
        <p:nvGraphicFramePr>
          <p:cNvPr id="3" name="Gráfico 2">
            <a:extLst>
              <a:ext uri="{FF2B5EF4-FFF2-40B4-BE49-F238E27FC236}">
                <a16:creationId xmlns="" xmlns:a16="http://schemas.microsoft.com/office/drawing/2014/main" id="{EC7DA2DC-FEF8-4CD0-9FBA-8000C7566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766159"/>
              </p:ext>
            </p:extLst>
          </p:nvPr>
        </p:nvGraphicFramePr>
        <p:xfrm>
          <a:off x="457057" y="2040329"/>
          <a:ext cx="7050505" cy="3595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AFA218E7-7161-C6F2-8053-AFE0ED006938}"/>
              </a:ext>
            </a:extLst>
          </p:cNvPr>
          <p:cNvSpPr txBox="1"/>
          <p:nvPr/>
        </p:nvSpPr>
        <p:spPr>
          <a:xfrm>
            <a:off x="6159838" y="2137744"/>
            <a:ext cx="887450" cy="40011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</a:rPr>
              <a:t>42 mil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D1B24427-00A6-7A5D-A43C-2B399E349B22}"/>
              </a:ext>
            </a:extLst>
          </p:cNvPr>
          <p:cNvSpPr txBox="1"/>
          <p:nvPr/>
        </p:nvSpPr>
        <p:spPr>
          <a:xfrm>
            <a:off x="1537070" y="1821224"/>
            <a:ext cx="887450" cy="40011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47 mil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35A0E27D-D524-2CEA-3784-DDC8FBAB34DE}"/>
              </a:ext>
            </a:extLst>
          </p:cNvPr>
          <p:cNvSpPr txBox="1"/>
          <p:nvPr/>
        </p:nvSpPr>
        <p:spPr>
          <a:xfrm>
            <a:off x="3150626" y="3124569"/>
            <a:ext cx="745958" cy="338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FF0000"/>
                </a:solidFill>
              </a:rPr>
              <a:t>24 mil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2295C9AC-6978-2158-4767-4A6DBD896559}"/>
              </a:ext>
            </a:extLst>
          </p:cNvPr>
          <p:cNvSpPr txBox="1"/>
          <p:nvPr/>
        </p:nvSpPr>
        <p:spPr>
          <a:xfrm>
            <a:off x="4664606" y="2368577"/>
            <a:ext cx="745958" cy="33855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B0F0"/>
                </a:solidFill>
              </a:rPr>
              <a:t>38 mil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="" xmlns:a16="http://schemas.microsoft.com/office/drawing/2014/main" id="{2BD07926-31FD-963D-AD91-E0B4B60905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143842"/>
              </p:ext>
            </p:extLst>
          </p:nvPr>
        </p:nvGraphicFramePr>
        <p:xfrm>
          <a:off x="7631902" y="989540"/>
          <a:ext cx="4213076" cy="3309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88ECD42E-9B32-817C-D821-53EF07459AF7}"/>
              </a:ext>
            </a:extLst>
          </p:cNvPr>
          <p:cNvSpPr txBox="1"/>
          <p:nvPr/>
        </p:nvSpPr>
        <p:spPr>
          <a:xfrm>
            <a:off x="10414143" y="4645596"/>
            <a:ext cx="1079748" cy="5539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dirty="0">
                <a:solidFill>
                  <a:srgbClr val="FF0000"/>
                </a:solidFill>
              </a:rPr>
              <a:t>9,3%</a:t>
            </a:r>
            <a:endParaRPr lang="es-CL" sz="3600" dirty="0">
              <a:solidFill>
                <a:srgbClr val="FF0000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A522C36E-C18D-A4CC-9E60-475CC4D4F1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91791A47-3C9F-D459-ABA2-EE8F53E4AF84}"/>
              </a:ext>
            </a:extLst>
          </p:cNvPr>
          <p:cNvSpPr txBox="1"/>
          <p:nvPr/>
        </p:nvSpPr>
        <p:spPr>
          <a:xfrm>
            <a:off x="9000025" y="4587419"/>
            <a:ext cx="1360529" cy="70788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s-ES" sz="4000" b="1" dirty="0">
                <a:solidFill>
                  <a:srgbClr val="FF0000"/>
                </a:solidFill>
              </a:rPr>
              <a:t>4.286</a:t>
            </a:r>
            <a:endParaRPr lang="es-CL" sz="4000" b="1" dirty="0">
              <a:solidFill>
                <a:srgbClr val="FF0000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26C04200-B355-2FB3-1A1F-AF546FDB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51" t="17897" r="17804" b="17039"/>
          <a:stretch/>
        </p:blipFill>
        <p:spPr>
          <a:xfrm>
            <a:off x="8120059" y="4550253"/>
            <a:ext cx="778386" cy="782219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="" xmlns:a16="http://schemas.microsoft.com/office/drawing/2014/main" id="{B1551687-6BE9-662E-2D36-C8905959D7BC}"/>
              </a:ext>
            </a:extLst>
          </p:cNvPr>
          <p:cNvSpPr/>
          <p:nvPr/>
        </p:nvSpPr>
        <p:spPr>
          <a:xfrm>
            <a:off x="7933213" y="4421922"/>
            <a:ext cx="3801730" cy="99207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7027F915-239B-0458-5BC9-FACD3B838204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Consultas Médicas de Especialidad</a:t>
            </a:r>
            <a:endParaRPr lang="es-CL" sz="4800" b="1" dirty="0">
              <a:latin typeface="Gobcl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39B43C57-08F3-995C-42F7-2DDB2C98B189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19" name="Imagen 18">
              <a:extLst>
                <a:ext uri="{FF2B5EF4-FFF2-40B4-BE49-F238E27FC236}">
                  <a16:creationId xmlns="" xmlns:a16="http://schemas.microsoft.com/office/drawing/2014/main" id="{B211FA26-BDD8-F4F1-5C1B-D365EF184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="" xmlns:a16="http://schemas.microsoft.com/office/drawing/2014/main" id="{67B45FFA-E236-0AF4-5274-C410F83CE644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331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1177"/>
            <a:ext cx="2048256" cy="662269"/>
          </a:xfrm>
        </p:spPr>
      </p:pic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016D6384-68F9-4B26-A8CE-FA00BC9AFA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548906"/>
              </p:ext>
            </p:extLst>
          </p:nvPr>
        </p:nvGraphicFramePr>
        <p:xfrm>
          <a:off x="1512711" y="1199432"/>
          <a:ext cx="9064978" cy="5252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5630B10F-3909-D534-6931-227536E5E7E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8C0A1223-5968-433D-568A-3239CD38A52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Consultas Médicas de Especialidad</a:t>
            </a:r>
            <a:endParaRPr lang="es-CL" sz="4800" b="1" dirty="0">
              <a:latin typeface="Gobcl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5F3E91FC-0693-453C-DEB0-8A679F9390BC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9" name="Imagen 8">
              <a:extLst>
                <a:ext uri="{FF2B5EF4-FFF2-40B4-BE49-F238E27FC236}">
                  <a16:creationId xmlns="" xmlns:a16="http://schemas.microsoft.com/office/drawing/2014/main" id="{A52D78B4-7B74-915A-4469-E2E7C05A5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="" xmlns:a16="http://schemas.microsoft.com/office/drawing/2014/main" id="{FF75004B-7FB4-E091-01EA-476DD58AE7D8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863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343580" y="1660002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Tabla 6">
            <a:extLst>
              <a:ext uri="{FF2B5EF4-FFF2-40B4-BE49-F238E27FC236}">
                <a16:creationId xmlns="" xmlns:a16="http://schemas.microsoft.com/office/drawing/2014/main" id="{3FA9A9D8-FC2A-4E12-A8E3-4F1AE5C3E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380030"/>
              </p:ext>
            </p:extLst>
          </p:nvPr>
        </p:nvGraphicFramePr>
        <p:xfrm>
          <a:off x="1171701" y="1740445"/>
          <a:ext cx="6773335" cy="2988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="" xmlns:a16="http://schemas.microsoft.com/office/drawing/2014/main" val="3302322558"/>
                    </a:ext>
                  </a:extLst>
                </a:gridCol>
                <a:gridCol w="1354667">
                  <a:extLst>
                    <a:ext uri="{9D8B030D-6E8A-4147-A177-3AD203B41FA5}">
                      <a16:colId xmlns="" xmlns:a16="http://schemas.microsoft.com/office/drawing/2014/main" val="2334571373"/>
                    </a:ext>
                  </a:extLst>
                </a:gridCol>
                <a:gridCol w="1337249">
                  <a:extLst>
                    <a:ext uri="{9D8B030D-6E8A-4147-A177-3AD203B41FA5}">
                      <a16:colId xmlns="" xmlns:a16="http://schemas.microsoft.com/office/drawing/2014/main" val="1196830047"/>
                    </a:ext>
                  </a:extLst>
                </a:gridCol>
                <a:gridCol w="1372085">
                  <a:extLst>
                    <a:ext uri="{9D8B030D-6E8A-4147-A177-3AD203B41FA5}">
                      <a16:colId xmlns="" xmlns:a16="http://schemas.microsoft.com/office/drawing/2014/main" val="3120464268"/>
                    </a:ext>
                  </a:extLst>
                </a:gridCol>
                <a:gridCol w="1354667">
                  <a:extLst>
                    <a:ext uri="{9D8B030D-6E8A-4147-A177-3AD203B41FA5}">
                      <a16:colId xmlns="" xmlns:a16="http://schemas.microsoft.com/office/drawing/2014/main" val="32573122"/>
                    </a:ext>
                  </a:extLst>
                </a:gridCol>
              </a:tblGrid>
              <a:tr h="597791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150d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97797252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4679077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2020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90790489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2021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38566478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2022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76863325"/>
                  </a:ext>
                </a:extLst>
              </a:tr>
            </a:tbl>
          </a:graphicData>
        </a:graphic>
      </p:graphicFrame>
      <p:sp>
        <p:nvSpPr>
          <p:cNvPr id="10" name="Rounded Rectangle 7">
            <a:extLst>
              <a:ext uri="{FF2B5EF4-FFF2-40B4-BE49-F238E27FC236}">
                <a16:creationId xmlns="" xmlns:a16="http://schemas.microsoft.com/office/drawing/2014/main" id="{99384752-5186-4387-9167-7F4151138583}"/>
              </a:ext>
            </a:extLst>
          </p:cNvPr>
          <p:cNvSpPr/>
          <p:nvPr/>
        </p:nvSpPr>
        <p:spPr>
          <a:xfrm>
            <a:off x="2594207" y="2391971"/>
            <a:ext cx="2205661" cy="468000"/>
          </a:xfrm>
          <a:prstGeom prst="roundRect">
            <a:avLst/>
          </a:prstGeom>
          <a:solidFill>
            <a:srgbClr val="00C2A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="" xmlns:a16="http://schemas.microsoft.com/office/drawing/2014/main" id="{DE665339-140B-400F-9EC6-412EA6C8E7E8}"/>
              </a:ext>
            </a:extLst>
          </p:cNvPr>
          <p:cNvSpPr/>
          <p:nvPr/>
        </p:nvSpPr>
        <p:spPr>
          <a:xfrm>
            <a:off x="2594208" y="3003969"/>
            <a:ext cx="4090906" cy="468000"/>
          </a:xfrm>
          <a:prstGeom prst="roundRect">
            <a:avLst/>
          </a:prstGeom>
          <a:solidFill>
            <a:srgbClr val="FF4F4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="" xmlns:a16="http://schemas.microsoft.com/office/drawing/2014/main" id="{79817781-A4E7-409C-B594-53B8392E7064}"/>
              </a:ext>
            </a:extLst>
          </p:cNvPr>
          <p:cNvSpPr/>
          <p:nvPr/>
        </p:nvSpPr>
        <p:spPr>
          <a:xfrm>
            <a:off x="2594208" y="3597516"/>
            <a:ext cx="3007172" cy="468000"/>
          </a:xfrm>
          <a:prstGeom prst="roundRect">
            <a:avLst/>
          </a:prstGeom>
          <a:solidFill>
            <a:srgbClr val="FF9B9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="" xmlns:a16="http://schemas.microsoft.com/office/drawing/2014/main" id="{01E9D2BC-21E4-4959-9CD8-068DA551AB7E}"/>
              </a:ext>
            </a:extLst>
          </p:cNvPr>
          <p:cNvSpPr/>
          <p:nvPr/>
        </p:nvSpPr>
        <p:spPr>
          <a:xfrm>
            <a:off x="2594209" y="4208951"/>
            <a:ext cx="3024000" cy="468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C4CCD1B8-1A82-465F-A1D7-CF9994074A2E}"/>
              </a:ext>
            </a:extLst>
          </p:cNvPr>
          <p:cNvSpPr txBox="1"/>
          <p:nvPr/>
        </p:nvSpPr>
        <p:spPr>
          <a:xfrm>
            <a:off x="4353703" y="2422732"/>
            <a:ext cx="1050119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95</a:t>
            </a:r>
            <a:r>
              <a:rPr lang="es-ES" sz="2000" b="1" dirty="0">
                <a:solidFill>
                  <a:srgbClr val="00C2A5"/>
                </a:solidFill>
              </a:rPr>
              <a:t> días</a:t>
            </a:r>
            <a:endParaRPr lang="es-CL" sz="2000" b="1" dirty="0">
              <a:solidFill>
                <a:srgbClr val="00C2A5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7B00539C-0467-453A-AFC0-0C7315CFAE4E}"/>
              </a:ext>
            </a:extLst>
          </p:cNvPr>
          <p:cNvSpPr txBox="1"/>
          <p:nvPr/>
        </p:nvSpPr>
        <p:spPr>
          <a:xfrm>
            <a:off x="6145024" y="3039810"/>
            <a:ext cx="1094732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162</a:t>
            </a:r>
            <a:r>
              <a:rPr lang="es-ES" sz="2000" b="1" dirty="0">
                <a:solidFill>
                  <a:srgbClr val="FF4F4F"/>
                </a:solidFill>
              </a:rPr>
              <a:t> días</a:t>
            </a:r>
            <a:endParaRPr lang="es-CL" sz="2000" b="1" dirty="0">
              <a:solidFill>
                <a:srgbClr val="FF4F4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E9F25B90-2061-407A-9E62-F58886114C00}"/>
              </a:ext>
            </a:extLst>
          </p:cNvPr>
          <p:cNvSpPr txBox="1"/>
          <p:nvPr/>
        </p:nvSpPr>
        <p:spPr>
          <a:xfrm>
            <a:off x="5061910" y="3638175"/>
            <a:ext cx="1111594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136</a:t>
            </a:r>
            <a:r>
              <a:rPr lang="es-ES" sz="2000" b="1" dirty="0">
                <a:solidFill>
                  <a:srgbClr val="FF4F4F"/>
                </a:solidFill>
              </a:rPr>
              <a:t> días</a:t>
            </a:r>
            <a:endParaRPr lang="es-CL" sz="2000" b="1" dirty="0">
              <a:solidFill>
                <a:srgbClr val="FF4F4F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B8484638-56E4-4051-AE84-5D89D85F73F0}"/>
              </a:ext>
            </a:extLst>
          </p:cNvPr>
          <p:cNvSpPr txBox="1"/>
          <p:nvPr/>
        </p:nvSpPr>
        <p:spPr>
          <a:xfrm>
            <a:off x="4930175" y="4241775"/>
            <a:ext cx="1376198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137</a:t>
            </a:r>
            <a:r>
              <a:rPr lang="es-ES" sz="2000" b="1" dirty="0">
                <a:solidFill>
                  <a:srgbClr val="FF4F4F"/>
                </a:solidFill>
              </a:rPr>
              <a:t> </a:t>
            </a:r>
            <a:r>
              <a:rPr lang="es-ES" sz="2000" b="1" dirty="0">
                <a:solidFill>
                  <a:schemeClr val="accent4">
                    <a:lumMod val="75000"/>
                  </a:schemeClr>
                </a:solidFill>
              </a:rPr>
              <a:t>días</a:t>
            </a:r>
            <a:endParaRPr lang="es-CL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="" xmlns:a16="http://schemas.microsoft.com/office/drawing/2014/main" id="{5D20DC08-33F3-4271-B7C4-8F33F6680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108322"/>
              </p:ext>
            </p:extLst>
          </p:nvPr>
        </p:nvGraphicFramePr>
        <p:xfrm>
          <a:off x="9132086" y="2385264"/>
          <a:ext cx="1337249" cy="234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249">
                  <a:extLst>
                    <a:ext uri="{9D8B030D-6E8A-4147-A177-3AD203B41FA5}">
                      <a16:colId xmlns="" xmlns:a16="http://schemas.microsoft.com/office/drawing/2014/main" val="2343600916"/>
                    </a:ext>
                  </a:extLst>
                </a:gridCol>
              </a:tblGrid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00C2A5"/>
                          </a:solidFill>
                        </a:rPr>
                        <a:t>1.251</a:t>
                      </a:r>
                      <a:endParaRPr lang="es-CL" sz="3200" b="1" dirty="0">
                        <a:solidFill>
                          <a:srgbClr val="00C2A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9422101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FF0000"/>
                          </a:solidFill>
                        </a:rPr>
                        <a:t>1.684</a:t>
                      </a:r>
                      <a:endParaRPr lang="es-CL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14941913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FF4F4F"/>
                          </a:solidFill>
                        </a:rPr>
                        <a:t>2.543</a:t>
                      </a:r>
                      <a:endParaRPr lang="es-CL" sz="3200" b="1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61904573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2.730</a:t>
                      </a:r>
                      <a:endParaRPr lang="es-CL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9586222"/>
                  </a:ext>
                </a:extLst>
              </a:tr>
            </a:tbl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E20F3F4-67E3-4541-B97E-1949621958A9}"/>
              </a:ext>
            </a:extLst>
          </p:cNvPr>
          <p:cNvSpPr txBox="1"/>
          <p:nvPr/>
        </p:nvSpPr>
        <p:spPr>
          <a:xfrm>
            <a:off x="3193534" y="5330377"/>
            <a:ext cx="4978400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CHILE:    1,7 millones       389 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5282DFEC-A922-4F2A-BD25-8B42392D65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9876" y="5426923"/>
            <a:ext cx="391683" cy="39168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29FFC29E-82B8-4238-B7E8-E60A47418F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5213" y="5434265"/>
            <a:ext cx="355890" cy="35589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35FA4704-1F11-0245-B4C8-9F287DA92F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8088" y="1488597"/>
            <a:ext cx="1545243" cy="93413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88BB6AA-1551-682A-06EE-925C9EFD711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1B779809-53F1-CB0D-430F-1CE2E836FA6B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Lista de Espera Consulta Nueva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68433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7D94D7E7-56DC-F8C7-5A73-2AF4962F4E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59876"/>
            <a:ext cx="12192000" cy="569812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3B051E2B-75CC-F8EB-F2AE-66744E33564D}"/>
              </a:ext>
            </a:extLst>
          </p:cNvPr>
          <p:cNvSpPr txBox="1"/>
          <p:nvPr/>
        </p:nvSpPr>
        <p:spPr>
          <a:xfrm>
            <a:off x="1" y="1159876"/>
            <a:ext cx="12191999" cy="5698124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endParaRPr lang="es-ES" sz="44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801624" y="2052061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="" xmlns:a16="http://schemas.microsoft.com/office/drawing/2014/main" id="{9CC4AD50-A006-48C9-9D65-FB773D5B5831}"/>
              </a:ext>
            </a:extLst>
          </p:cNvPr>
          <p:cNvSpPr/>
          <p:nvPr/>
        </p:nvSpPr>
        <p:spPr>
          <a:xfrm>
            <a:off x="2854209" y="2018598"/>
            <a:ext cx="1800000" cy="1800000"/>
          </a:xfrm>
          <a:prstGeom prst="ellipse">
            <a:avLst/>
          </a:prstGeom>
          <a:noFill/>
          <a:ln w="127000">
            <a:solidFill>
              <a:srgbClr val="D767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8" name="Elipse 17">
            <a:extLst>
              <a:ext uri="{FF2B5EF4-FFF2-40B4-BE49-F238E27FC236}">
                <a16:creationId xmlns="" xmlns:a16="http://schemas.microsoft.com/office/drawing/2014/main" id="{96A34A00-19A6-4CA9-91D5-5D5B26C55E4A}"/>
              </a:ext>
            </a:extLst>
          </p:cNvPr>
          <p:cNvSpPr/>
          <p:nvPr/>
        </p:nvSpPr>
        <p:spPr>
          <a:xfrm>
            <a:off x="5141024" y="2018598"/>
            <a:ext cx="1800000" cy="1800000"/>
          </a:xfrm>
          <a:prstGeom prst="ellipse">
            <a:avLst/>
          </a:prstGeom>
          <a:noFill/>
          <a:ln w="1270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E82BCEBA-56CA-46DC-80A0-5C568339AA50}"/>
              </a:ext>
            </a:extLst>
          </p:cNvPr>
          <p:cNvSpPr txBox="1"/>
          <p:nvPr/>
        </p:nvSpPr>
        <p:spPr>
          <a:xfrm>
            <a:off x="3213290" y="4020934"/>
            <a:ext cx="1080000" cy="769441"/>
          </a:xfrm>
          <a:prstGeom prst="rect">
            <a:avLst/>
          </a:prstGeom>
          <a:noFill/>
          <a:ln w="38100">
            <a:solidFill>
              <a:srgbClr val="D767B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D767BA"/>
                </a:solidFill>
              </a:rPr>
              <a:t>286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4430A75D-1A2D-4BA8-A99B-9E11D22F9D22}"/>
              </a:ext>
            </a:extLst>
          </p:cNvPr>
          <p:cNvSpPr txBox="1"/>
          <p:nvPr/>
        </p:nvSpPr>
        <p:spPr>
          <a:xfrm>
            <a:off x="5522979" y="4015891"/>
            <a:ext cx="1080000" cy="769441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>
                    <a:lumMod val="75000"/>
                  </a:schemeClr>
                </a:solidFill>
              </a:rPr>
              <a:t>85</a:t>
            </a:r>
            <a:endParaRPr lang="es-CL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4" name="Conector recto 23">
            <a:extLst>
              <a:ext uri="{FF2B5EF4-FFF2-40B4-BE49-F238E27FC236}">
                <a16:creationId xmlns="" xmlns:a16="http://schemas.microsoft.com/office/drawing/2014/main" id="{BB0D7FAB-56F8-499C-88E6-1E1683905780}"/>
              </a:ext>
            </a:extLst>
          </p:cNvPr>
          <p:cNvCxnSpPr>
            <a:cxnSpLocks/>
          </p:cNvCxnSpPr>
          <p:nvPr/>
        </p:nvCxnSpPr>
        <p:spPr>
          <a:xfrm flipH="1">
            <a:off x="776031" y="5052469"/>
            <a:ext cx="10688363" cy="0"/>
          </a:xfrm>
          <a:prstGeom prst="line">
            <a:avLst/>
          </a:prstGeom>
          <a:ln w="127000">
            <a:solidFill>
              <a:srgbClr val="FF85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3A64909B-DDD7-4D4B-AD55-743D211BF356}"/>
              </a:ext>
            </a:extLst>
          </p:cNvPr>
          <p:cNvSpPr txBox="1"/>
          <p:nvPr/>
        </p:nvSpPr>
        <p:spPr>
          <a:xfrm>
            <a:off x="2852548" y="5182485"/>
            <a:ext cx="3280533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MÉDICO GENERAL</a:t>
            </a:r>
            <a:endParaRPr lang="es-CL" sz="1200" b="1" dirty="0">
              <a:solidFill>
                <a:srgbClr val="00B050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D6E47E9A-088F-484B-84E2-27B9AEC49C2C}"/>
              </a:ext>
            </a:extLst>
          </p:cNvPr>
          <p:cNvSpPr txBox="1"/>
          <p:nvPr/>
        </p:nvSpPr>
        <p:spPr>
          <a:xfrm>
            <a:off x="7130452" y="5191932"/>
            <a:ext cx="2084249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B7D8A0"/>
                </a:solidFill>
              </a:rPr>
              <a:t>NUTRICIONISTA</a:t>
            </a:r>
            <a:endParaRPr lang="es-CL" sz="1200" b="1" dirty="0">
              <a:solidFill>
                <a:srgbClr val="B7D8A0"/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B7139F37-30F4-4DE3-A56B-648386CD6AF1}"/>
              </a:ext>
            </a:extLst>
          </p:cNvPr>
          <p:cNvSpPr txBox="1"/>
          <p:nvPr/>
        </p:nvSpPr>
        <p:spPr>
          <a:xfrm>
            <a:off x="4804822" y="5747481"/>
            <a:ext cx="3176659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EC7A2C"/>
                </a:solidFill>
              </a:rPr>
              <a:t>QUÍMICO FARMACÉUTICO</a:t>
            </a:r>
            <a:endParaRPr lang="es-CL" sz="1100" b="1" dirty="0">
              <a:solidFill>
                <a:srgbClr val="EC7A2C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E2AF346E-B1B2-4577-8A17-C9A1877B194A}"/>
              </a:ext>
            </a:extLst>
          </p:cNvPr>
          <p:cNvSpPr txBox="1"/>
          <p:nvPr/>
        </p:nvSpPr>
        <p:spPr>
          <a:xfrm>
            <a:off x="5472942" y="5436048"/>
            <a:ext cx="3176659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ASISTENTE SOCIAL</a:t>
            </a:r>
            <a:endParaRPr lang="es-CL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A6FAE458-211F-4DB0-885C-927AF27ADC13}"/>
              </a:ext>
            </a:extLst>
          </p:cNvPr>
          <p:cNvSpPr txBox="1"/>
          <p:nvPr/>
        </p:nvSpPr>
        <p:spPr>
          <a:xfrm>
            <a:off x="5347747" y="5131643"/>
            <a:ext cx="2084249" cy="49244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>
                <a:solidFill>
                  <a:srgbClr val="B17ED8"/>
                </a:solidFill>
              </a:rPr>
              <a:t>ENFERMERA</a:t>
            </a:r>
            <a:endParaRPr lang="es-CL" sz="2600" b="1" dirty="0">
              <a:solidFill>
                <a:srgbClr val="B17ED8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60F6BEF-C4BC-475F-AE63-E1641F8DFD9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098" y="2401541"/>
            <a:ext cx="921034" cy="10368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C470567-2CD7-4A40-B21A-FC0806F42D1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629" y="2375334"/>
            <a:ext cx="1173323" cy="1080451"/>
          </a:xfrm>
          <a:prstGeom prst="rect">
            <a:avLst/>
          </a:prstGeom>
        </p:spPr>
      </p:pic>
      <p:sp>
        <p:nvSpPr>
          <p:cNvPr id="25" name="Elipse 24">
            <a:extLst>
              <a:ext uri="{FF2B5EF4-FFF2-40B4-BE49-F238E27FC236}">
                <a16:creationId xmlns="" xmlns:a16="http://schemas.microsoft.com/office/drawing/2014/main" id="{19973A2E-0302-46B2-9CE5-774AFBA234F5}"/>
              </a:ext>
            </a:extLst>
          </p:cNvPr>
          <p:cNvSpPr/>
          <p:nvPr/>
        </p:nvSpPr>
        <p:spPr>
          <a:xfrm>
            <a:off x="7428548" y="2038625"/>
            <a:ext cx="1800000" cy="1800000"/>
          </a:xfrm>
          <a:prstGeom prst="ellipse">
            <a:avLst/>
          </a:prstGeom>
          <a:noFill/>
          <a:ln w="127000">
            <a:solidFill>
              <a:srgbClr val="33C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87E99576-94C8-4243-9AE8-84DFA7DCEA51}"/>
              </a:ext>
            </a:extLst>
          </p:cNvPr>
          <p:cNvSpPr txBox="1"/>
          <p:nvPr/>
        </p:nvSpPr>
        <p:spPr>
          <a:xfrm>
            <a:off x="7794556" y="4026052"/>
            <a:ext cx="1080000" cy="769441"/>
          </a:xfrm>
          <a:prstGeom prst="rect">
            <a:avLst/>
          </a:prstGeom>
          <a:noFill/>
          <a:ln w="38100">
            <a:solidFill>
              <a:srgbClr val="33CA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B0F0"/>
                </a:solidFill>
              </a:rPr>
              <a:t>25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230CFE19-C2D9-4C68-BB2E-F973D8EE21D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541" y="2316657"/>
            <a:ext cx="1189551" cy="1189551"/>
          </a:xfrm>
          <a:prstGeom prst="rect">
            <a:avLst/>
          </a:prstGeom>
        </p:spPr>
      </p:pic>
      <p:sp>
        <p:nvSpPr>
          <p:cNvPr id="45" name="CuadroTexto 44">
            <a:extLst>
              <a:ext uri="{FF2B5EF4-FFF2-40B4-BE49-F238E27FC236}">
                <a16:creationId xmlns="" xmlns:a16="http://schemas.microsoft.com/office/drawing/2014/main" id="{13D41E4C-B73F-46D4-AD50-79FAF87BADAB}"/>
              </a:ext>
            </a:extLst>
          </p:cNvPr>
          <p:cNvSpPr txBox="1"/>
          <p:nvPr/>
        </p:nvSpPr>
        <p:spPr>
          <a:xfrm>
            <a:off x="2720982" y="5726269"/>
            <a:ext cx="3280533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53FFA1"/>
                </a:solidFill>
              </a:rPr>
              <a:t>ANESTESISTA</a:t>
            </a:r>
            <a:endParaRPr lang="es-CL" sz="1200" b="1" dirty="0">
              <a:solidFill>
                <a:srgbClr val="53FFA1"/>
              </a:solidFill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2620659F-05A7-490D-9F87-C31E8AF8DC1D}"/>
              </a:ext>
            </a:extLst>
          </p:cNvPr>
          <p:cNvSpPr txBox="1"/>
          <p:nvPr/>
        </p:nvSpPr>
        <p:spPr>
          <a:xfrm>
            <a:off x="3411223" y="5452221"/>
            <a:ext cx="2570477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FF4F4F"/>
                </a:solidFill>
              </a:rPr>
              <a:t>MEDICINA FAMILIAR</a:t>
            </a:r>
            <a:endParaRPr lang="es-CL" sz="1200" b="1" dirty="0">
              <a:solidFill>
                <a:srgbClr val="FF4F4F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DA5D450F-4C19-9C4A-EC15-5C5945D4A8E7}"/>
              </a:ext>
            </a:extLst>
          </p:cNvPr>
          <p:cNvSpPr txBox="1"/>
          <p:nvPr/>
        </p:nvSpPr>
        <p:spPr>
          <a:xfrm>
            <a:off x="8217120" y="5438613"/>
            <a:ext cx="85614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B0F0"/>
                </a:solidFill>
              </a:rPr>
              <a:t>TENS</a:t>
            </a:r>
            <a:endParaRPr lang="es-CL" sz="1400" b="1" dirty="0">
              <a:solidFill>
                <a:srgbClr val="00B0F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5A4A4673-049F-4059-EE2B-B777F8BFDD64}"/>
              </a:ext>
            </a:extLst>
          </p:cNvPr>
          <p:cNvSpPr txBox="1"/>
          <p:nvPr/>
        </p:nvSpPr>
        <p:spPr>
          <a:xfrm>
            <a:off x="7281237" y="5732768"/>
            <a:ext cx="2084249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B6B2B2"/>
                </a:solidFill>
              </a:rPr>
              <a:t>PSICÓLOGO</a:t>
            </a:r>
            <a:endParaRPr lang="es-CL" sz="2000" b="1" dirty="0">
              <a:solidFill>
                <a:srgbClr val="B6B2B2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E506AEB5-9A1B-DB26-3566-F589697BE47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825C4C6A-964C-7FF6-FCC9-FAA4BF75E28B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Cuidados Paliativos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44101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8" grpId="0" animBg="1"/>
      <p:bldP spid="21" grpId="0" animBg="1"/>
      <p:bldP spid="22" grpId="0" animBg="1"/>
      <p:bldP spid="29" grpId="0"/>
      <p:bldP spid="31" grpId="0"/>
      <p:bldP spid="32" grpId="0"/>
      <p:bldP spid="33" grpId="0"/>
      <p:bldP spid="30" grpId="0"/>
      <p:bldP spid="25" grpId="0" animBg="1"/>
      <p:bldP spid="34" grpId="0" animBg="1"/>
      <p:bldP spid="45" grpId="0"/>
      <p:bldP spid="46" grpId="0"/>
      <p:bldP spid="3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795E9351-8D9D-E7CA-CAC3-43CE1A66E5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59876"/>
            <a:ext cx="12191997" cy="56981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B6D799A5-8790-3E51-5231-75C29C690B52}"/>
              </a:ext>
            </a:extLst>
          </p:cNvPr>
          <p:cNvSpPr txBox="1"/>
          <p:nvPr/>
        </p:nvSpPr>
        <p:spPr>
          <a:xfrm>
            <a:off x="1" y="1154208"/>
            <a:ext cx="12191999" cy="5698123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endParaRPr lang="es-ES" sz="44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82FBA2D0-B7B1-48D3-8B49-695D5074BF43}"/>
              </a:ext>
            </a:extLst>
          </p:cNvPr>
          <p:cNvSpPr txBox="1"/>
          <p:nvPr/>
        </p:nvSpPr>
        <p:spPr>
          <a:xfrm>
            <a:off x="1566316" y="3366419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B0F0"/>
                </a:solidFill>
                <a:latin typeface="Abadi" panose="020B0604020104020204" pitchFamily="34" charset="0"/>
              </a:rPr>
              <a:t>6.863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="" xmlns:a16="http://schemas.microsoft.com/office/drawing/2014/main" id="{E4C76256-2B5F-8A19-E1F7-F2FB05875E73}"/>
              </a:ext>
            </a:extLst>
          </p:cNvPr>
          <p:cNvCxnSpPr/>
          <p:nvPr/>
        </p:nvCxnSpPr>
        <p:spPr>
          <a:xfrm>
            <a:off x="1552118" y="3331553"/>
            <a:ext cx="2057022" cy="0"/>
          </a:xfrm>
          <a:prstGeom prst="line">
            <a:avLst/>
          </a:prstGeom>
          <a:ln w="76200">
            <a:solidFill>
              <a:srgbClr val="00A8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3B0D7675-0E24-3790-4310-4F26CE88DBEA}"/>
              </a:ext>
            </a:extLst>
          </p:cNvPr>
          <p:cNvSpPr txBox="1"/>
          <p:nvPr/>
        </p:nvSpPr>
        <p:spPr>
          <a:xfrm>
            <a:off x="1566317" y="3986059"/>
            <a:ext cx="2057022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B0F0"/>
                </a:solidFill>
                <a:latin typeface="Abadi" panose="020B0604020104020204" pitchFamily="34" charset="0"/>
              </a:rPr>
              <a:t>Consultas Oftalmólogo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7238ED82-22D8-7A01-DD0B-515E0E622122}"/>
              </a:ext>
            </a:extLst>
          </p:cNvPr>
          <p:cNvSpPr txBox="1"/>
          <p:nvPr/>
        </p:nvSpPr>
        <p:spPr>
          <a:xfrm>
            <a:off x="1596435" y="4732554"/>
            <a:ext cx="2057022" cy="73866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00B0F0"/>
                </a:solidFill>
              </a:rPr>
              <a:t>Nuevas y controles realizados en el área ambulatoria.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E14744A0-1887-C1DF-FB38-529423DBAA29}"/>
              </a:ext>
            </a:extLst>
          </p:cNvPr>
          <p:cNvSpPr txBox="1"/>
          <p:nvPr/>
        </p:nvSpPr>
        <p:spPr>
          <a:xfrm>
            <a:off x="3975414" y="3371578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4F4F"/>
                </a:solidFill>
                <a:latin typeface="Abadi" panose="020B0604020104020204" pitchFamily="34" charset="0"/>
              </a:rPr>
              <a:t>250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="" xmlns:a16="http://schemas.microsoft.com/office/drawing/2014/main" id="{FF69B197-1569-6E84-246A-7B772D4400F0}"/>
              </a:ext>
            </a:extLst>
          </p:cNvPr>
          <p:cNvCxnSpPr/>
          <p:nvPr/>
        </p:nvCxnSpPr>
        <p:spPr>
          <a:xfrm>
            <a:off x="3961216" y="3336712"/>
            <a:ext cx="2057022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3662D6AA-33F2-8E7B-A4D4-8BC801B2CC8E}"/>
              </a:ext>
            </a:extLst>
          </p:cNvPr>
          <p:cNvSpPr txBox="1"/>
          <p:nvPr/>
        </p:nvSpPr>
        <p:spPr>
          <a:xfrm>
            <a:off x="3975415" y="3991218"/>
            <a:ext cx="2057022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4F4F"/>
                </a:solidFill>
                <a:latin typeface="Abadi" panose="020B0604020104020204" pitchFamily="34" charset="0"/>
              </a:rPr>
              <a:t>Cirugías </a:t>
            </a:r>
          </a:p>
          <a:p>
            <a:pPr algn="ctr"/>
            <a:r>
              <a:rPr lang="es-ES" sz="2400" b="1" dirty="0">
                <a:solidFill>
                  <a:srgbClr val="FF4F4F"/>
                </a:solidFill>
                <a:latin typeface="Abadi" panose="020B0604020104020204" pitchFamily="34" charset="0"/>
              </a:rPr>
              <a:t>Mayores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DA79016B-FD30-918B-5B2A-6D4AD5921446}"/>
              </a:ext>
            </a:extLst>
          </p:cNvPr>
          <p:cNvSpPr txBox="1"/>
          <p:nvPr/>
        </p:nvSpPr>
        <p:spPr>
          <a:xfrm>
            <a:off x="4005515" y="4749685"/>
            <a:ext cx="2057022" cy="95410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4F4F"/>
                </a:solidFill>
              </a:rPr>
              <a:t>Intervenciones quirúrgicas ambulatorias, cataratas con implante de lente intraocular.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5C70870C-A493-2352-C2F6-A6DCF5E1A847}"/>
              </a:ext>
            </a:extLst>
          </p:cNvPr>
          <p:cNvSpPr txBox="1"/>
          <p:nvPr/>
        </p:nvSpPr>
        <p:spPr>
          <a:xfrm>
            <a:off x="6384510" y="3366419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18DECE"/>
                </a:solidFill>
                <a:latin typeface="Abadi" panose="020B0604020104020204" pitchFamily="34" charset="0"/>
              </a:rPr>
              <a:t>100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="" xmlns:a16="http://schemas.microsoft.com/office/drawing/2014/main" id="{D53F1545-48BB-63AA-2A56-CA2A3DF881BC}"/>
              </a:ext>
            </a:extLst>
          </p:cNvPr>
          <p:cNvCxnSpPr/>
          <p:nvPr/>
        </p:nvCxnSpPr>
        <p:spPr>
          <a:xfrm>
            <a:off x="6370312" y="3331553"/>
            <a:ext cx="2057022" cy="0"/>
          </a:xfrm>
          <a:prstGeom prst="line">
            <a:avLst/>
          </a:prstGeom>
          <a:ln w="76200">
            <a:solidFill>
              <a:srgbClr val="18DE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2195D173-3F82-3883-8D24-28C26D94C8A0}"/>
              </a:ext>
            </a:extLst>
          </p:cNvPr>
          <p:cNvSpPr txBox="1"/>
          <p:nvPr/>
        </p:nvSpPr>
        <p:spPr>
          <a:xfrm>
            <a:off x="6384511" y="3986059"/>
            <a:ext cx="2057022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18DECE"/>
                </a:solidFill>
                <a:latin typeface="Abadi" panose="020B0604020104020204" pitchFamily="34" charset="0"/>
              </a:rPr>
              <a:t>Cirugías </a:t>
            </a:r>
          </a:p>
          <a:p>
            <a:pPr algn="ctr"/>
            <a:r>
              <a:rPr lang="es-ES" sz="2400" b="1" dirty="0">
                <a:solidFill>
                  <a:srgbClr val="18DECE"/>
                </a:solidFill>
                <a:latin typeface="Abadi" panose="020B0604020104020204" pitchFamily="34" charset="0"/>
              </a:rPr>
              <a:t>Menores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D20F8E29-3E39-1AB8-2861-A2117DC0088C}"/>
              </a:ext>
            </a:extLst>
          </p:cNvPr>
          <p:cNvSpPr txBox="1"/>
          <p:nvPr/>
        </p:nvSpPr>
        <p:spPr>
          <a:xfrm>
            <a:off x="6369865" y="4857406"/>
            <a:ext cx="2057022" cy="73866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18DECE"/>
                </a:solidFill>
              </a:rPr>
              <a:t>Principalmente cirugías menores de Pterigión y Chalazión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CF185306-4D8B-2DE1-AA7A-6E0C1CEC3E82}"/>
              </a:ext>
            </a:extLst>
          </p:cNvPr>
          <p:cNvSpPr txBox="1"/>
          <p:nvPr/>
        </p:nvSpPr>
        <p:spPr>
          <a:xfrm>
            <a:off x="8793604" y="3366419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accent4"/>
                </a:solidFill>
                <a:latin typeface="Abadi" panose="020B0604020104020204" pitchFamily="34" charset="0"/>
              </a:rPr>
              <a:t>14.900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="" xmlns:a16="http://schemas.microsoft.com/office/drawing/2014/main" id="{E97B00F5-DE8E-4B1A-9FDC-3EC89CA8DA04}"/>
              </a:ext>
            </a:extLst>
          </p:cNvPr>
          <p:cNvCxnSpPr/>
          <p:nvPr/>
        </p:nvCxnSpPr>
        <p:spPr>
          <a:xfrm>
            <a:off x="8779406" y="3331553"/>
            <a:ext cx="2057022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032DAD2B-08D6-3679-83BC-273A6DA61C67}"/>
              </a:ext>
            </a:extLst>
          </p:cNvPr>
          <p:cNvSpPr txBox="1"/>
          <p:nvPr/>
        </p:nvSpPr>
        <p:spPr>
          <a:xfrm>
            <a:off x="8721101" y="3986059"/>
            <a:ext cx="2202026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4"/>
                </a:solidFill>
                <a:latin typeface="Abadi" panose="020B0604020104020204" pitchFamily="34" charset="0"/>
              </a:rPr>
              <a:t>Procedimientos Tecnólogos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7CD8E05C-1A09-A101-32D2-1E866B1DC24A}"/>
              </a:ext>
            </a:extLst>
          </p:cNvPr>
          <p:cNvSpPr txBox="1"/>
          <p:nvPr/>
        </p:nvSpPr>
        <p:spPr>
          <a:xfrm>
            <a:off x="8793605" y="4837410"/>
            <a:ext cx="2057022" cy="95410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4"/>
                </a:solidFill>
              </a:rPr>
              <a:t>Autorefractometría, Agudeza Visual, Tonometría, Lensometría y Curva de Tensión.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="" xmlns:a16="http://schemas.microsoft.com/office/drawing/2014/main" id="{2A3A3813-E61A-142E-5A7A-E3E5767BF817}"/>
              </a:ext>
            </a:extLst>
          </p:cNvPr>
          <p:cNvPicPr>
            <a:picLocks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026" y="1843233"/>
            <a:ext cx="1260000" cy="1260000"/>
          </a:xfrm>
          <a:prstGeom prst="ellipse">
            <a:avLst/>
          </a:prstGeom>
          <a:ln w="38100">
            <a:solidFill>
              <a:srgbClr val="FF4F4F"/>
            </a:solidFill>
          </a:ln>
        </p:spPr>
      </p:pic>
      <p:pic>
        <p:nvPicPr>
          <p:cNvPr id="47" name="Imagen 46">
            <a:extLst>
              <a:ext uri="{FF2B5EF4-FFF2-40B4-BE49-F238E27FC236}">
                <a16:creationId xmlns="" xmlns:a16="http://schemas.microsoft.com/office/drawing/2014/main" id="{B1DCEDBC-343B-B7AC-25DA-B8E90BE0450D}"/>
              </a:ext>
            </a:extLst>
          </p:cNvPr>
          <p:cNvPicPr>
            <a:picLocks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538" y="1849924"/>
            <a:ext cx="1260000" cy="1260000"/>
          </a:xfrm>
          <a:prstGeom prst="ellipse">
            <a:avLst/>
          </a:prstGeom>
          <a:ln w="38100">
            <a:solidFill>
              <a:srgbClr val="18DECE"/>
            </a:solidFill>
          </a:ln>
        </p:spPr>
      </p:pic>
      <p:pic>
        <p:nvPicPr>
          <p:cNvPr id="48" name="Imagen 47">
            <a:extLst>
              <a:ext uri="{FF2B5EF4-FFF2-40B4-BE49-F238E27FC236}">
                <a16:creationId xmlns="" xmlns:a16="http://schemas.microsoft.com/office/drawing/2014/main" id="{9ACCB8ED-9B6A-31AD-CBA0-72EE9CCD7859}"/>
              </a:ext>
            </a:extLst>
          </p:cNvPr>
          <p:cNvPicPr>
            <a:picLocks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4946" y="1837218"/>
            <a:ext cx="1260000" cy="1260000"/>
          </a:xfrm>
          <a:prstGeom prst="ellipse">
            <a:avLst/>
          </a:prstGeom>
          <a:ln w="38100">
            <a:solidFill>
              <a:srgbClr val="00A8F3"/>
            </a:solidFill>
          </a:ln>
        </p:spPr>
      </p:pic>
      <p:pic>
        <p:nvPicPr>
          <p:cNvPr id="49" name="Imagen 48">
            <a:extLst>
              <a:ext uri="{FF2B5EF4-FFF2-40B4-BE49-F238E27FC236}">
                <a16:creationId xmlns="" xmlns:a16="http://schemas.microsoft.com/office/drawing/2014/main" id="{04A42A53-BBE7-E9D1-3724-AE83165357B9}"/>
              </a:ext>
            </a:extLst>
          </p:cNvPr>
          <p:cNvPicPr>
            <a:picLocks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0618" y="1837218"/>
            <a:ext cx="1260000" cy="1260000"/>
          </a:xfrm>
          <a:prstGeom prst="ellipse">
            <a:avLst/>
          </a:prstGeom>
          <a:ln w="38100">
            <a:solidFill>
              <a:schemeClr val="accent4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B12B6C6-FC84-AF72-921F-7B5165A0D27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B029FC34-3A5A-2F11-21FF-693125AD7FD4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Oftalmología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230755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6" grpId="0"/>
      <p:bldP spid="10" grpId="0"/>
      <p:bldP spid="11" grpId="0"/>
      <p:bldP spid="12" grpId="0"/>
      <p:bldP spid="15" grpId="0"/>
      <p:bldP spid="16" grpId="0"/>
      <p:bldP spid="19" grpId="0"/>
      <p:bldP spid="24" grpId="0"/>
      <p:bldP spid="27" grpId="0"/>
      <p:bldP spid="28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82FBA2D0-B7B1-48D3-8B49-695D5074BF43}"/>
              </a:ext>
            </a:extLst>
          </p:cNvPr>
          <p:cNvSpPr txBox="1"/>
          <p:nvPr/>
        </p:nvSpPr>
        <p:spPr>
          <a:xfrm>
            <a:off x="991241" y="3455684"/>
            <a:ext cx="1825593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Abadi" panose="020B0604020104020204" pitchFamily="34" charset="0"/>
              </a:rPr>
              <a:t>2.835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="" xmlns:a16="http://schemas.microsoft.com/office/drawing/2014/main" id="{E4C76256-2B5F-8A19-E1F7-F2FB05875E73}"/>
              </a:ext>
            </a:extLst>
          </p:cNvPr>
          <p:cNvCxnSpPr/>
          <p:nvPr/>
        </p:nvCxnSpPr>
        <p:spPr>
          <a:xfrm>
            <a:off x="1009735" y="3420818"/>
            <a:ext cx="18000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3B0D7675-0E24-3790-4310-4F26CE88DBEA}"/>
              </a:ext>
            </a:extLst>
          </p:cNvPr>
          <p:cNvSpPr txBox="1"/>
          <p:nvPr/>
        </p:nvSpPr>
        <p:spPr>
          <a:xfrm>
            <a:off x="997021" y="4075324"/>
            <a:ext cx="18000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2060"/>
                </a:solidFill>
                <a:latin typeface="Abadi" panose="020B0604020104020204" pitchFamily="34" charset="0"/>
              </a:rPr>
              <a:t>Psiquiatras Adulto e Infantil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E14744A0-1887-C1DF-FB38-529423DBAA29}"/>
              </a:ext>
            </a:extLst>
          </p:cNvPr>
          <p:cNvSpPr txBox="1"/>
          <p:nvPr/>
        </p:nvSpPr>
        <p:spPr>
          <a:xfrm>
            <a:off x="3120124" y="3455693"/>
            <a:ext cx="18000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4F4F"/>
                </a:solidFill>
                <a:latin typeface="Abadi" panose="020B0604020104020204" pitchFamily="34" charset="0"/>
              </a:rPr>
              <a:t>1.217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="" xmlns:a16="http://schemas.microsoft.com/office/drawing/2014/main" id="{FF69B197-1569-6E84-246A-7B772D4400F0}"/>
              </a:ext>
            </a:extLst>
          </p:cNvPr>
          <p:cNvCxnSpPr/>
          <p:nvPr/>
        </p:nvCxnSpPr>
        <p:spPr>
          <a:xfrm>
            <a:off x="3105926" y="3420827"/>
            <a:ext cx="1800000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3662D6AA-33F2-8E7B-A4D4-8BC801B2CC8E}"/>
              </a:ext>
            </a:extLst>
          </p:cNvPr>
          <p:cNvSpPr txBox="1"/>
          <p:nvPr/>
        </p:nvSpPr>
        <p:spPr>
          <a:xfrm>
            <a:off x="3105926" y="4075333"/>
            <a:ext cx="180000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4F4F"/>
                </a:solidFill>
                <a:latin typeface="Abadi" panose="020B0604020104020204" pitchFamily="34" charset="0"/>
              </a:rPr>
              <a:t>Psicólogos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5C70870C-A493-2352-C2F6-A6DCF5E1A847}"/>
              </a:ext>
            </a:extLst>
          </p:cNvPr>
          <p:cNvSpPr txBox="1"/>
          <p:nvPr/>
        </p:nvSpPr>
        <p:spPr>
          <a:xfrm>
            <a:off x="5202117" y="3452800"/>
            <a:ext cx="18000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B050"/>
                </a:solidFill>
                <a:latin typeface="Abadi" panose="020B0604020104020204" pitchFamily="34" charset="0"/>
              </a:rPr>
              <a:t>1.095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="" xmlns:a16="http://schemas.microsoft.com/office/drawing/2014/main" id="{D53F1545-48BB-63AA-2A56-CA2A3DF881BC}"/>
              </a:ext>
            </a:extLst>
          </p:cNvPr>
          <p:cNvCxnSpPr/>
          <p:nvPr/>
        </p:nvCxnSpPr>
        <p:spPr>
          <a:xfrm>
            <a:off x="5202118" y="3417934"/>
            <a:ext cx="18000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2195D173-3F82-3883-8D24-28C26D94C8A0}"/>
              </a:ext>
            </a:extLst>
          </p:cNvPr>
          <p:cNvSpPr txBox="1"/>
          <p:nvPr/>
        </p:nvSpPr>
        <p:spPr>
          <a:xfrm>
            <a:off x="5202116" y="4072440"/>
            <a:ext cx="180000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B050"/>
                </a:solidFill>
                <a:latin typeface="Abadi" panose="020B0604020104020204" pitchFamily="34" charset="0"/>
              </a:rPr>
              <a:t>Enfermeros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CF185306-4D8B-2DE1-AA7A-6E0C1CEC3E82}"/>
              </a:ext>
            </a:extLst>
          </p:cNvPr>
          <p:cNvSpPr txBox="1"/>
          <p:nvPr/>
        </p:nvSpPr>
        <p:spPr>
          <a:xfrm>
            <a:off x="7292528" y="3459909"/>
            <a:ext cx="18000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1.124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="" xmlns:a16="http://schemas.microsoft.com/office/drawing/2014/main" id="{E97B00F5-DE8E-4B1A-9FDC-3EC89CA8DA04}"/>
              </a:ext>
            </a:extLst>
          </p:cNvPr>
          <p:cNvCxnSpPr/>
          <p:nvPr/>
        </p:nvCxnSpPr>
        <p:spPr>
          <a:xfrm>
            <a:off x="7278330" y="3425043"/>
            <a:ext cx="1800000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032DAD2B-08D6-3679-83BC-273A6DA61C67}"/>
              </a:ext>
            </a:extLst>
          </p:cNvPr>
          <p:cNvSpPr txBox="1"/>
          <p:nvPr/>
        </p:nvSpPr>
        <p:spPr>
          <a:xfrm>
            <a:off x="7285428" y="4079549"/>
            <a:ext cx="180000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Asistentes Sociales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B12B6C6-FC84-AF72-921F-7B5165A0D2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8BB52D81-71AD-9028-7BBE-7C4DDDE49CB4}"/>
              </a:ext>
            </a:extLst>
          </p:cNvPr>
          <p:cNvSpPr txBox="1"/>
          <p:nvPr/>
        </p:nvSpPr>
        <p:spPr>
          <a:xfrm>
            <a:off x="9368741" y="3460636"/>
            <a:ext cx="18000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7030A0"/>
                </a:solidFill>
                <a:latin typeface="Abadi" panose="020B0604020104020204" pitchFamily="34" charset="0"/>
              </a:rPr>
              <a:t>964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F163C9C7-6BCE-A35F-FD7E-ECE02010605E}"/>
              </a:ext>
            </a:extLst>
          </p:cNvPr>
          <p:cNvCxnSpPr/>
          <p:nvPr/>
        </p:nvCxnSpPr>
        <p:spPr>
          <a:xfrm>
            <a:off x="9354543" y="3425770"/>
            <a:ext cx="1800000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2CE690A8-CA16-8D24-F19C-FD3C5B81897F}"/>
              </a:ext>
            </a:extLst>
          </p:cNvPr>
          <p:cNvSpPr txBox="1"/>
          <p:nvPr/>
        </p:nvSpPr>
        <p:spPr>
          <a:xfrm>
            <a:off x="9208122" y="4072440"/>
            <a:ext cx="2092842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  <a:latin typeface="Abadi" panose="020B0604020104020204" pitchFamily="34" charset="0"/>
              </a:rPr>
              <a:t>Terapeutas Ocupacionales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76A21CB0-D2BB-5DD1-057B-31E0F7A6FF9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4159" y="2118528"/>
            <a:ext cx="869163" cy="869163"/>
          </a:xfrm>
          <a:prstGeom prst="rect">
            <a:avLst/>
          </a:prstGeom>
        </p:spPr>
      </p:pic>
      <p:sp>
        <p:nvSpPr>
          <p:cNvPr id="16" name="Elipse 15">
            <a:extLst>
              <a:ext uri="{FF2B5EF4-FFF2-40B4-BE49-F238E27FC236}">
                <a16:creationId xmlns="" xmlns:a16="http://schemas.microsoft.com/office/drawing/2014/main" id="{9841A8B3-D811-FCF0-2022-0C2E5EB4B927}"/>
              </a:ext>
            </a:extLst>
          </p:cNvPr>
          <p:cNvSpPr/>
          <p:nvPr/>
        </p:nvSpPr>
        <p:spPr>
          <a:xfrm>
            <a:off x="1274037" y="1923110"/>
            <a:ext cx="1260000" cy="1260000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="" xmlns:a16="http://schemas.microsoft.com/office/drawing/2014/main" id="{7FBF8EAE-A466-ED26-D3FE-A6EFD38AEED8}"/>
              </a:ext>
            </a:extLst>
          </p:cNvPr>
          <p:cNvSpPr/>
          <p:nvPr/>
        </p:nvSpPr>
        <p:spPr>
          <a:xfrm>
            <a:off x="3390124" y="1923110"/>
            <a:ext cx="1260000" cy="1260000"/>
          </a:xfrm>
          <a:prstGeom prst="ellipse">
            <a:avLst/>
          </a:prstGeom>
          <a:noFill/>
          <a:ln w="76200">
            <a:solidFill>
              <a:srgbClr val="FF4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lipse 17">
            <a:extLst>
              <a:ext uri="{FF2B5EF4-FFF2-40B4-BE49-F238E27FC236}">
                <a16:creationId xmlns="" xmlns:a16="http://schemas.microsoft.com/office/drawing/2014/main" id="{B3621677-C8EF-C328-D149-B329BDF794A1}"/>
              </a:ext>
            </a:extLst>
          </p:cNvPr>
          <p:cNvSpPr/>
          <p:nvPr/>
        </p:nvSpPr>
        <p:spPr>
          <a:xfrm>
            <a:off x="5466000" y="1923110"/>
            <a:ext cx="1260000" cy="12600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Elipse 20">
            <a:extLst>
              <a:ext uri="{FF2B5EF4-FFF2-40B4-BE49-F238E27FC236}">
                <a16:creationId xmlns="" xmlns:a16="http://schemas.microsoft.com/office/drawing/2014/main" id="{1A36D525-1C0D-A493-26CA-C82F066A2472}"/>
              </a:ext>
            </a:extLst>
          </p:cNvPr>
          <p:cNvSpPr/>
          <p:nvPr/>
        </p:nvSpPr>
        <p:spPr>
          <a:xfrm>
            <a:off x="7555428" y="1923110"/>
            <a:ext cx="1260000" cy="1260000"/>
          </a:xfrm>
          <a:prstGeom prst="ellipse">
            <a:avLst/>
          </a:prstGeom>
          <a:noFill/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4ADCDD27-0CCD-97C1-FF4C-51AA43822AD6}"/>
              </a:ext>
            </a:extLst>
          </p:cNvPr>
          <p:cNvSpPr/>
          <p:nvPr/>
        </p:nvSpPr>
        <p:spPr>
          <a:xfrm>
            <a:off x="9644856" y="1929098"/>
            <a:ext cx="1260000" cy="12600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72CF89F1-7213-85BA-6520-F25022A37EE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591" y="2114232"/>
            <a:ext cx="1014632" cy="92086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4ED60CF2-75DB-F8E4-E686-36B6B35C76D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761" y="2092966"/>
            <a:ext cx="952313" cy="952313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="" xmlns:a16="http://schemas.microsoft.com/office/drawing/2014/main" id="{417137CD-CA45-B83B-7416-825A2DC9188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6160" y="2134290"/>
            <a:ext cx="912735" cy="83763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="" xmlns:a16="http://schemas.microsoft.com/office/drawing/2014/main" id="{CA8A52D2-9E57-FA19-6EAF-9167D708A33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8875" y="2057387"/>
            <a:ext cx="941143" cy="941143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C4DEA4CD-0E17-A663-6DD0-F78A29DE0ABD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Salud Mental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32393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1177"/>
            <a:ext cx="2048256" cy="662269"/>
          </a:xfrm>
        </p:spPr>
      </p:pic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7062572B-4F6E-4B1B-82DF-6DBA7737D1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780454"/>
              </p:ext>
            </p:extLst>
          </p:nvPr>
        </p:nvGraphicFramePr>
        <p:xfrm>
          <a:off x="424460" y="1427945"/>
          <a:ext cx="7489055" cy="451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FFCC13A1-B70C-0567-2073-C004B0E83C6E}"/>
              </a:ext>
            </a:extLst>
          </p:cNvPr>
          <p:cNvSpPr txBox="1"/>
          <p:nvPr/>
        </p:nvSpPr>
        <p:spPr>
          <a:xfrm>
            <a:off x="6490835" y="2357544"/>
            <a:ext cx="887450" cy="40011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</a:rPr>
              <a:t>16 mil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5B2E126F-6277-7C8A-B20A-8B6930F03A96}"/>
              </a:ext>
            </a:extLst>
          </p:cNvPr>
          <p:cNvSpPr txBox="1"/>
          <p:nvPr/>
        </p:nvSpPr>
        <p:spPr>
          <a:xfrm>
            <a:off x="1530316" y="1725753"/>
            <a:ext cx="887450" cy="40011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21 mil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71791D45-5719-9FDC-EC43-733C0F2F758C}"/>
              </a:ext>
            </a:extLst>
          </p:cNvPr>
          <p:cNvSpPr txBox="1"/>
          <p:nvPr/>
        </p:nvSpPr>
        <p:spPr>
          <a:xfrm>
            <a:off x="3282917" y="4066506"/>
            <a:ext cx="745958" cy="338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FF0000"/>
                </a:solidFill>
              </a:rPr>
              <a:t>5 mil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EFCCD042-F2D8-0A97-43F6-916F6E9BFA91}"/>
              </a:ext>
            </a:extLst>
          </p:cNvPr>
          <p:cNvSpPr txBox="1"/>
          <p:nvPr/>
        </p:nvSpPr>
        <p:spPr>
          <a:xfrm>
            <a:off x="4925524" y="3522758"/>
            <a:ext cx="745958" cy="33855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B0F0"/>
                </a:solidFill>
              </a:rPr>
              <a:t>9 mil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A7B6BB6E-9261-535B-C109-A802CC2B6D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="" xmlns:a16="http://schemas.microsoft.com/office/drawing/2014/main" id="{52524BC4-13B8-9B89-D1B8-7B9B922DF2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994794"/>
              </p:ext>
            </p:extLst>
          </p:nvPr>
        </p:nvGraphicFramePr>
        <p:xfrm>
          <a:off x="8245705" y="1127057"/>
          <a:ext cx="3444731" cy="3384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F0E81038-D365-815F-DE37-00956C3AEBC9}"/>
              </a:ext>
            </a:extLst>
          </p:cNvPr>
          <p:cNvSpPr txBox="1"/>
          <p:nvPr/>
        </p:nvSpPr>
        <p:spPr>
          <a:xfrm>
            <a:off x="10477918" y="4989308"/>
            <a:ext cx="1257723" cy="5539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dirty="0">
                <a:solidFill>
                  <a:srgbClr val="FF0000"/>
                </a:solidFill>
              </a:rPr>
              <a:t>15,5%</a:t>
            </a:r>
            <a:endParaRPr lang="es-CL" sz="3600" dirty="0">
              <a:solidFill>
                <a:srgbClr val="FF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5E9AD731-290F-1A9D-90F0-DED87EF2A4CB}"/>
              </a:ext>
            </a:extLst>
          </p:cNvPr>
          <p:cNvSpPr txBox="1"/>
          <p:nvPr/>
        </p:nvSpPr>
        <p:spPr>
          <a:xfrm>
            <a:off x="9090240" y="4931131"/>
            <a:ext cx="1360529" cy="70788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s-ES" sz="4000" b="1" dirty="0">
                <a:solidFill>
                  <a:srgbClr val="FF0000"/>
                </a:solidFill>
              </a:rPr>
              <a:t>2.988</a:t>
            </a:r>
            <a:endParaRPr lang="es-CL" sz="4000" b="1" dirty="0">
              <a:solidFill>
                <a:srgbClr val="FF0000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36ABCD1E-F6C6-5B55-77AB-5A2885EFED0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51" t="17897" r="17804" b="17039"/>
          <a:stretch/>
        </p:blipFill>
        <p:spPr>
          <a:xfrm>
            <a:off x="8316604" y="4893965"/>
            <a:ext cx="778386" cy="782219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="" xmlns:a16="http://schemas.microsoft.com/office/drawing/2014/main" id="{80F81E54-7A08-CC94-7AC6-B8801BB2468E}"/>
              </a:ext>
            </a:extLst>
          </p:cNvPr>
          <p:cNvSpPr/>
          <p:nvPr/>
        </p:nvSpPr>
        <p:spPr>
          <a:xfrm>
            <a:off x="8129758" y="4765634"/>
            <a:ext cx="3801730" cy="99207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074ECD7-AB24-D9C7-0F04-3670AB630577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Consultas Odontológicas de Especialidad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82192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487799" y="1489310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Tabla 6">
            <a:extLst>
              <a:ext uri="{FF2B5EF4-FFF2-40B4-BE49-F238E27FC236}">
                <a16:creationId xmlns="" xmlns:a16="http://schemas.microsoft.com/office/drawing/2014/main" id="{3FA9A9D8-FC2A-4E12-A8E3-4F1AE5C3E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412230"/>
              </p:ext>
            </p:extLst>
          </p:nvPr>
        </p:nvGraphicFramePr>
        <p:xfrm>
          <a:off x="1315920" y="1569753"/>
          <a:ext cx="6773335" cy="2988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="" xmlns:a16="http://schemas.microsoft.com/office/drawing/2014/main" val="3302322558"/>
                    </a:ext>
                  </a:extLst>
                </a:gridCol>
                <a:gridCol w="1354667">
                  <a:extLst>
                    <a:ext uri="{9D8B030D-6E8A-4147-A177-3AD203B41FA5}">
                      <a16:colId xmlns="" xmlns:a16="http://schemas.microsoft.com/office/drawing/2014/main" val="2334571373"/>
                    </a:ext>
                  </a:extLst>
                </a:gridCol>
                <a:gridCol w="1337249">
                  <a:extLst>
                    <a:ext uri="{9D8B030D-6E8A-4147-A177-3AD203B41FA5}">
                      <a16:colId xmlns="" xmlns:a16="http://schemas.microsoft.com/office/drawing/2014/main" val="1196830047"/>
                    </a:ext>
                  </a:extLst>
                </a:gridCol>
                <a:gridCol w="1372085">
                  <a:extLst>
                    <a:ext uri="{9D8B030D-6E8A-4147-A177-3AD203B41FA5}">
                      <a16:colId xmlns="" xmlns:a16="http://schemas.microsoft.com/office/drawing/2014/main" val="3120464268"/>
                    </a:ext>
                  </a:extLst>
                </a:gridCol>
                <a:gridCol w="1354667">
                  <a:extLst>
                    <a:ext uri="{9D8B030D-6E8A-4147-A177-3AD203B41FA5}">
                      <a16:colId xmlns="" xmlns:a16="http://schemas.microsoft.com/office/drawing/2014/main" val="32573122"/>
                    </a:ext>
                  </a:extLst>
                </a:gridCol>
              </a:tblGrid>
              <a:tr h="597791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300d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400d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97797252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4679077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2020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90790489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2021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38566478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2022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76863325"/>
                  </a:ext>
                </a:extLst>
              </a:tr>
            </a:tbl>
          </a:graphicData>
        </a:graphic>
      </p:graphicFrame>
      <p:sp>
        <p:nvSpPr>
          <p:cNvPr id="10" name="Rounded Rectangle 7">
            <a:extLst>
              <a:ext uri="{FF2B5EF4-FFF2-40B4-BE49-F238E27FC236}">
                <a16:creationId xmlns="" xmlns:a16="http://schemas.microsoft.com/office/drawing/2014/main" id="{99384752-5186-4387-9167-7F4151138583}"/>
              </a:ext>
            </a:extLst>
          </p:cNvPr>
          <p:cNvSpPr/>
          <p:nvPr/>
        </p:nvSpPr>
        <p:spPr>
          <a:xfrm>
            <a:off x="2738427" y="2221279"/>
            <a:ext cx="1682732" cy="468000"/>
          </a:xfrm>
          <a:prstGeom prst="roundRect">
            <a:avLst/>
          </a:prstGeom>
          <a:solidFill>
            <a:srgbClr val="00C2A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="" xmlns:a16="http://schemas.microsoft.com/office/drawing/2014/main" id="{DE665339-140B-400F-9EC6-412EA6C8E7E8}"/>
              </a:ext>
            </a:extLst>
          </p:cNvPr>
          <p:cNvSpPr/>
          <p:nvPr/>
        </p:nvSpPr>
        <p:spPr>
          <a:xfrm>
            <a:off x="2738427" y="2833277"/>
            <a:ext cx="4645548" cy="468000"/>
          </a:xfrm>
          <a:prstGeom prst="roundRect">
            <a:avLst/>
          </a:prstGeom>
          <a:solidFill>
            <a:srgbClr val="FF4F4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="" xmlns:a16="http://schemas.microsoft.com/office/drawing/2014/main" id="{79817781-A4E7-409C-B594-53B8392E7064}"/>
              </a:ext>
            </a:extLst>
          </p:cNvPr>
          <p:cNvSpPr/>
          <p:nvPr/>
        </p:nvSpPr>
        <p:spPr>
          <a:xfrm>
            <a:off x="2738427" y="3426824"/>
            <a:ext cx="4572000" cy="468000"/>
          </a:xfrm>
          <a:prstGeom prst="roundRect">
            <a:avLst/>
          </a:prstGeom>
          <a:solidFill>
            <a:srgbClr val="FF9B9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="" xmlns:a16="http://schemas.microsoft.com/office/drawing/2014/main" id="{01E9D2BC-21E4-4959-9CD8-068DA551AB7E}"/>
              </a:ext>
            </a:extLst>
          </p:cNvPr>
          <p:cNvSpPr/>
          <p:nvPr/>
        </p:nvSpPr>
        <p:spPr>
          <a:xfrm>
            <a:off x="2738427" y="4038259"/>
            <a:ext cx="1728000" cy="468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C4CCD1B8-1A82-465F-A1D7-CF9994074A2E}"/>
              </a:ext>
            </a:extLst>
          </p:cNvPr>
          <p:cNvSpPr txBox="1"/>
          <p:nvPr/>
        </p:nvSpPr>
        <p:spPr>
          <a:xfrm>
            <a:off x="3741559" y="2252040"/>
            <a:ext cx="1401476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144</a:t>
            </a:r>
            <a:r>
              <a:rPr lang="es-ES" sz="2000" b="1" dirty="0">
                <a:solidFill>
                  <a:srgbClr val="00C2A5"/>
                </a:solidFill>
              </a:rPr>
              <a:t>  días</a:t>
            </a:r>
            <a:endParaRPr lang="es-CL" sz="2000" b="1" dirty="0">
              <a:solidFill>
                <a:srgbClr val="00C2A5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7B00539C-0467-453A-AFC0-0C7315CFAE4E}"/>
              </a:ext>
            </a:extLst>
          </p:cNvPr>
          <p:cNvSpPr txBox="1"/>
          <p:nvPr/>
        </p:nvSpPr>
        <p:spPr>
          <a:xfrm>
            <a:off x="6774667" y="2869118"/>
            <a:ext cx="1246854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374  </a:t>
            </a:r>
            <a:r>
              <a:rPr lang="es-ES" sz="2000" b="1" dirty="0">
                <a:solidFill>
                  <a:srgbClr val="FF4F4F"/>
                </a:solidFill>
              </a:rPr>
              <a:t>días</a:t>
            </a:r>
            <a:endParaRPr lang="es-CL" sz="2000" b="1" dirty="0">
              <a:solidFill>
                <a:srgbClr val="FF4F4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E9F25B90-2061-407A-9E62-F58886114C00}"/>
              </a:ext>
            </a:extLst>
          </p:cNvPr>
          <p:cNvSpPr txBox="1"/>
          <p:nvPr/>
        </p:nvSpPr>
        <p:spPr>
          <a:xfrm>
            <a:off x="6775286" y="3491547"/>
            <a:ext cx="1111594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370 </a:t>
            </a:r>
            <a:r>
              <a:rPr lang="es-ES" sz="2000" b="1" dirty="0">
                <a:solidFill>
                  <a:srgbClr val="FF4F4F"/>
                </a:solidFill>
              </a:rPr>
              <a:t> días</a:t>
            </a:r>
            <a:endParaRPr lang="es-CL" sz="2000" b="1" dirty="0">
              <a:solidFill>
                <a:srgbClr val="FF4F4F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B8484638-56E4-4051-AE84-5D89D85F73F0}"/>
              </a:ext>
            </a:extLst>
          </p:cNvPr>
          <p:cNvSpPr txBox="1"/>
          <p:nvPr/>
        </p:nvSpPr>
        <p:spPr>
          <a:xfrm>
            <a:off x="3798748" y="4071083"/>
            <a:ext cx="1376198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147</a:t>
            </a:r>
            <a:r>
              <a:rPr lang="es-ES" sz="2000" b="1" dirty="0">
                <a:solidFill>
                  <a:srgbClr val="FF4F4F"/>
                </a:solidFill>
              </a:rPr>
              <a:t>  </a:t>
            </a:r>
            <a:r>
              <a:rPr lang="es-ES" sz="2000" b="1" dirty="0">
                <a:solidFill>
                  <a:schemeClr val="accent4">
                    <a:lumMod val="75000"/>
                  </a:schemeClr>
                </a:solidFill>
              </a:rPr>
              <a:t>días</a:t>
            </a:r>
            <a:endParaRPr lang="es-CL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="" xmlns:a16="http://schemas.microsoft.com/office/drawing/2014/main" id="{5D20DC08-33F3-4271-B7C4-8F33F6680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92528"/>
              </p:ext>
            </p:extLst>
          </p:nvPr>
        </p:nvGraphicFramePr>
        <p:xfrm>
          <a:off x="9276305" y="2214572"/>
          <a:ext cx="1337249" cy="234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249">
                  <a:extLst>
                    <a:ext uri="{9D8B030D-6E8A-4147-A177-3AD203B41FA5}">
                      <a16:colId xmlns="" xmlns:a16="http://schemas.microsoft.com/office/drawing/2014/main" val="2343600916"/>
                    </a:ext>
                  </a:extLst>
                </a:gridCol>
              </a:tblGrid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00C2A5"/>
                          </a:solidFill>
                        </a:rPr>
                        <a:t>1.904</a:t>
                      </a:r>
                      <a:endParaRPr lang="es-CL" sz="3200" b="1" dirty="0">
                        <a:solidFill>
                          <a:srgbClr val="00C2A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9422101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FF0000"/>
                          </a:solidFill>
                        </a:rPr>
                        <a:t>2.316</a:t>
                      </a:r>
                      <a:endParaRPr lang="es-CL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14941913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FF4F4F"/>
                          </a:solidFill>
                        </a:rPr>
                        <a:t>2.168</a:t>
                      </a:r>
                      <a:endParaRPr lang="es-CL" sz="3200" b="1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61904573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1.761</a:t>
                      </a:r>
                      <a:endParaRPr lang="es-CL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9586222"/>
                  </a:ext>
                </a:extLst>
              </a:tr>
            </a:tbl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E20F3F4-67E3-4541-B97E-1949621958A9}"/>
              </a:ext>
            </a:extLst>
          </p:cNvPr>
          <p:cNvSpPr txBox="1"/>
          <p:nvPr/>
        </p:nvSpPr>
        <p:spPr>
          <a:xfrm>
            <a:off x="3607170" y="5242498"/>
            <a:ext cx="4279710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CHILE:    440 mil       575 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5282DFEC-A922-4F2A-BD25-8B42392D65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750" y="5339044"/>
            <a:ext cx="391683" cy="39168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29FFC29E-82B8-4238-B7E8-E60A47418F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562" y="5337816"/>
            <a:ext cx="351214" cy="35121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35FA4704-1F11-0245-B4C8-9F287DA92F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07" y="1317905"/>
            <a:ext cx="1545243" cy="93413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90170C1-7C38-F497-D179-C8EC2B05BC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3220F5E9-AF87-5486-F9C1-5971846B8CA7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Lista de Espera Consulta Nueva Odontológica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294622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1177"/>
            <a:ext cx="2048256" cy="662269"/>
          </a:xfrm>
        </p:spPr>
      </p:pic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C081089A-5180-647F-6FB0-58B9B0D3A46D}"/>
              </a:ext>
            </a:extLst>
          </p:cNvPr>
          <p:cNvSpPr txBox="1">
            <a:spLocks/>
          </p:cNvSpPr>
          <p:nvPr/>
        </p:nvSpPr>
        <p:spPr>
          <a:xfrm>
            <a:off x="801624" y="1690689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1EE8BB1D-47D3-4A43-BE42-E31BB22947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6758348"/>
              </p:ext>
            </p:extLst>
          </p:nvPr>
        </p:nvGraphicFramePr>
        <p:xfrm>
          <a:off x="2160800" y="1114425"/>
          <a:ext cx="7679358" cy="2450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0A4ECBC3-4EF7-4E8B-BCCC-37201E19D8D1}"/>
              </a:ext>
            </a:extLst>
          </p:cNvPr>
          <p:cNvGraphicFramePr>
            <a:graphicFrameLocks/>
          </p:cNvGraphicFramePr>
          <p:nvPr/>
        </p:nvGraphicFramePr>
        <p:xfrm>
          <a:off x="2294708" y="3747887"/>
          <a:ext cx="266699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D155F4D7-E1BB-4ADE-8E42-EE46DB8B3E42}"/>
              </a:ext>
            </a:extLst>
          </p:cNvPr>
          <p:cNvGraphicFramePr>
            <a:graphicFrameLocks/>
          </p:cNvGraphicFramePr>
          <p:nvPr/>
        </p:nvGraphicFramePr>
        <p:xfrm>
          <a:off x="7501717" y="3747887"/>
          <a:ext cx="266699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" name="Conector recto de flecha 3">
            <a:extLst>
              <a:ext uri="{FF2B5EF4-FFF2-40B4-BE49-F238E27FC236}">
                <a16:creationId xmlns="" xmlns:a16="http://schemas.microsoft.com/office/drawing/2014/main" id="{F0D692CF-18BB-4548-AC87-A02CC84FFFAE}"/>
              </a:ext>
            </a:extLst>
          </p:cNvPr>
          <p:cNvCxnSpPr/>
          <p:nvPr/>
        </p:nvCxnSpPr>
        <p:spPr>
          <a:xfrm>
            <a:off x="5575268" y="5119487"/>
            <a:ext cx="1440000" cy="0"/>
          </a:xfrm>
          <a:prstGeom prst="straightConnector1">
            <a:avLst/>
          </a:prstGeom>
          <a:ln w="190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48FBB49-055F-E184-AB88-97D403ECE25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37D27D1-746F-0C18-D4EA-75ABBE55D278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Consultas de Urgencias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83237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1676400" y="1375003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15AC1A32-E21C-451C-815E-D2B343AD1C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730595"/>
              </p:ext>
            </p:extLst>
          </p:nvPr>
        </p:nvGraphicFramePr>
        <p:xfrm>
          <a:off x="838200" y="1864701"/>
          <a:ext cx="24342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79E15C60-217B-4061-8726-3D821ABD01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591142"/>
              </p:ext>
            </p:extLst>
          </p:nvPr>
        </p:nvGraphicFramePr>
        <p:xfrm>
          <a:off x="3661732" y="1856476"/>
          <a:ext cx="24342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29FAF1E5-CF9E-4C94-9B68-36BFA35E68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370354"/>
              </p:ext>
            </p:extLst>
          </p:nvPr>
        </p:nvGraphicFramePr>
        <p:xfrm>
          <a:off x="6095999" y="1856476"/>
          <a:ext cx="24342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="" xmlns:a16="http://schemas.microsoft.com/office/drawing/2014/main" id="{A5C030A2-D01D-488E-8F18-0F2BAEDC4F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0034000"/>
              </p:ext>
            </p:extLst>
          </p:nvPr>
        </p:nvGraphicFramePr>
        <p:xfrm>
          <a:off x="8896579" y="1882766"/>
          <a:ext cx="24342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C7C178D8-D46F-4D69-BE0A-546AA7BF1791}"/>
              </a:ext>
            </a:extLst>
          </p:cNvPr>
          <p:cNvSpPr txBox="1"/>
          <p:nvPr/>
        </p:nvSpPr>
        <p:spPr>
          <a:xfrm>
            <a:off x="1422019" y="1380983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2.020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4A1C736F-D460-4252-9487-18B8A5F905C8}"/>
              </a:ext>
            </a:extLst>
          </p:cNvPr>
          <p:cNvSpPr txBox="1"/>
          <p:nvPr/>
        </p:nvSpPr>
        <p:spPr>
          <a:xfrm>
            <a:off x="4245551" y="1367334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568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2762BC44-42A1-421F-B605-B1BDFDBFA96C}"/>
              </a:ext>
            </a:extLst>
          </p:cNvPr>
          <p:cNvSpPr txBox="1"/>
          <p:nvPr/>
        </p:nvSpPr>
        <p:spPr>
          <a:xfrm>
            <a:off x="6720767" y="1367895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980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7B83CF0E-CDC3-41A4-A265-0DB6AC41288A}"/>
              </a:ext>
            </a:extLst>
          </p:cNvPr>
          <p:cNvSpPr txBox="1"/>
          <p:nvPr/>
        </p:nvSpPr>
        <p:spPr>
          <a:xfrm>
            <a:off x="9507694" y="1378435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1.536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="" xmlns:a16="http://schemas.microsoft.com/office/drawing/2014/main" id="{597F89DA-F748-4884-A68F-D3A199B018EF}"/>
              </a:ext>
            </a:extLst>
          </p:cNvPr>
          <p:cNvSpPr/>
          <p:nvPr/>
        </p:nvSpPr>
        <p:spPr>
          <a:xfrm>
            <a:off x="3998584" y="5476713"/>
            <a:ext cx="300460" cy="302693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="" xmlns:a16="http://schemas.microsoft.com/office/drawing/2014/main" id="{0EBEBFC5-FD90-458D-8EE8-46EC15A9F19A}"/>
              </a:ext>
            </a:extLst>
          </p:cNvPr>
          <p:cNvSpPr/>
          <p:nvPr/>
        </p:nvSpPr>
        <p:spPr>
          <a:xfrm>
            <a:off x="4000754" y="5963124"/>
            <a:ext cx="300460" cy="302693"/>
          </a:xfrm>
          <a:prstGeom prst="roundRect">
            <a:avLst/>
          </a:prstGeom>
          <a:solidFill>
            <a:srgbClr val="53FFA1"/>
          </a:solidFill>
          <a:ln>
            <a:solidFill>
              <a:srgbClr val="53F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59CC3BB8-6650-422A-938A-40B2E87E561D}"/>
              </a:ext>
            </a:extLst>
          </p:cNvPr>
          <p:cNvSpPr txBox="1"/>
          <p:nvPr/>
        </p:nvSpPr>
        <p:spPr>
          <a:xfrm>
            <a:off x="4417260" y="5463369"/>
            <a:ext cx="3767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CIRUGÍA MAYOR NO AMBULATORIA</a:t>
            </a:r>
            <a:endParaRPr lang="es-C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BE987391-1B21-44FF-B763-D6B3FB7C6F57}"/>
              </a:ext>
            </a:extLst>
          </p:cNvPr>
          <p:cNvSpPr txBox="1"/>
          <p:nvPr/>
        </p:nvSpPr>
        <p:spPr>
          <a:xfrm>
            <a:off x="4417259" y="5928090"/>
            <a:ext cx="3767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CIRUGÍA MAYOR AMBULATORIA</a:t>
            </a:r>
            <a:endParaRPr lang="es-C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849617B7-3312-42C3-90B8-DAC7553C6D4B}"/>
              </a:ext>
            </a:extLst>
          </p:cNvPr>
          <p:cNvSpPr txBox="1"/>
          <p:nvPr/>
        </p:nvSpPr>
        <p:spPr>
          <a:xfrm>
            <a:off x="1391103" y="4642385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2019</a:t>
            </a:r>
            <a:endParaRPr lang="es-CL" sz="2800" b="1" dirty="0">
              <a:solidFill>
                <a:srgbClr val="FF4F4F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94A7A604-F111-4228-9B7A-EE5EB5C7AC7A}"/>
              </a:ext>
            </a:extLst>
          </p:cNvPr>
          <p:cNvSpPr txBox="1"/>
          <p:nvPr/>
        </p:nvSpPr>
        <p:spPr>
          <a:xfrm>
            <a:off x="4191683" y="4642590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2020</a:t>
            </a:r>
            <a:endParaRPr lang="es-CL" sz="2800" b="1" dirty="0">
              <a:solidFill>
                <a:srgbClr val="FF4F4F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9E48FD9C-4D9E-46EF-A09A-9AD440C87B7E}"/>
              </a:ext>
            </a:extLst>
          </p:cNvPr>
          <p:cNvSpPr txBox="1"/>
          <p:nvPr/>
        </p:nvSpPr>
        <p:spPr>
          <a:xfrm>
            <a:off x="6744126" y="4654936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2021</a:t>
            </a:r>
            <a:endParaRPr lang="es-CL" sz="2800" b="1" dirty="0">
              <a:solidFill>
                <a:srgbClr val="FF4F4F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217B6EDC-0500-43AE-BD9E-378A83A1AC51}"/>
              </a:ext>
            </a:extLst>
          </p:cNvPr>
          <p:cNvSpPr txBox="1"/>
          <p:nvPr/>
        </p:nvSpPr>
        <p:spPr>
          <a:xfrm>
            <a:off x="9507694" y="4642590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2022</a:t>
            </a:r>
            <a:endParaRPr lang="es-CL" sz="2800" b="1" dirty="0">
              <a:solidFill>
                <a:srgbClr val="FF4F4F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027CF75F-F753-B6F6-5704-A035B6AAEB5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000E2004-BD08-52AF-7972-F41B4E567294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Cirugías Mayores</a:t>
            </a:r>
            <a:endParaRPr lang="es-CL" sz="4800" b="1" dirty="0">
              <a:latin typeface="Gobcl"/>
            </a:endParaRPr>
          </a:p>
        </p:txBody>
      </p:sp>
      <p:grpSp>
        <p:nvGrpSpPr>
          <p:cNvPr id="25" name="Grupo 24">
            <a:extLst>
              <a:ext uri="{FF2B5EF4-FFF2-40B4-BE49-F238E27FC236}">
                <a16:creationId xmlns="" xmlns:a16="http://schemas.microsoft.com/office/drawing/2014/main" id="{679AC9EA-F0C0-761F-4D5B-D78B1BC9AC61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26" name="Imagen 25">
              <a:extLst>
                <a:ext uri="{FF2B5EF4-FFF2-40B4-BE49-F238E27FC236}">
                  <a16:creationId xmlns="" xmlns:a16="http://schemas.microsoft.com/office/drawing/2014/main" id="{DA398098-384D-2E03-A3F6-B2B4EF22B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27" name="CuadroTexto 26">
              <a:extLst>
                <a:ext uri="{FF2B5EF4-FFF2-40B4-BE49-F238E27FC236}">
                  <a16:creationId xmlns="" xmlns:a16="http://schemas.microsoft.com/office/drawing/2014/main" id="{7F125392-DAA2-BD5D-DCE3-AD26207BBEAD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961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graphicFrame>
        <p:nvGraphicFramePr>
          <p:cNvPr id="25" name="Gráfico 24">
            <a:extLst>
              <a:ext uri="{FF2B5EF4-FFF2-40B4-BE49-F238E27FC236}">
                <a16:creationId xmlns="" xmlns:a16="http://schemas.microsoft.com/office/drawing/2014/main" id="{F9B96CC2-AFFF-4CBE-817D-F9911B9C07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4236924"/>
              </p:ext>
            </p:extLst>
          </p:nvPr>
        </p:nvGraphicFramePr>
        <p:xfrm>
          <a:off x="1072444" y="1456266"/>
          <a:ext cx="9889067" cy="4269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0CE64A1-5675-6340-E142-E73153E64F3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AFE2A60-8900-4FE4-2E90-38CBAA6B1299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Cirugías Mayores por Especialidades</a:t>
            </a:r>
            <a:endParaRPr lang="es-CL" sz="4800" b="1" dirty="0">
              <a:latin typeface="Gobcl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8823CAA2-8662-2CCE-428E-BB8D621BAD94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9" name="Imagen 8">
              <a:extLst>
                <a:ext uri="{FF2B5EF4-FFF2-40B4-BE49-F238E27FC236}">
                  <a16:creationId xmlns="" xmlns:a16="http://schemas.microsoft.com/office/drawing/2014/main" id="{C13BDC4E-E987-8C80-0BC7-5678CAE16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="" xmlns:a16="http://schemas.microsoft.com/office/drawing/2014/main" id="{0DC7B11D-AEF9-97EB-A0AE-80BA0D3D04F9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859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82FBA2D0-B7B1-48D3-8B49-695D5074BF43}"/>
              </a:ext>
            </a:extLst>
          </p:cNvPr>
          <p:cNvSpPr txBox="1"/>
          <p:nvPr/>
        </p:nvSpPr>
        <p:spPr>
          <a:xfrm>
            <a:off x="1221182" y="3021099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Abadi" panose="020B0604020104020204" pitchFamily="34" charset="0"/>
              </a:rPr>
              <a:t>643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="" xmlns:a16="http://schemas.microsoft.com/office/drawing/2014/main" id="{E4C76256-2B5F-8A19-E1F7-F2FB05875E73}"/>
              </a:ext>
            </a:extLst>
          </p:cNvPr>
          <p:cNvCxnSpPr/>
          <p:nvPr/>
        </p:nvCxnSpPr>
        <p:spPr>
          <a:xfrm>
            <a:off x="1190205" y="2975600"/>
            <a:ext cx="20880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3B0D7675-0E24-3790-4310-4F26CE88DBEA}"/>
              </a:ext>
            </a:extLst>
          </p:cNvPr>
          <p:cNvSpPr txBox="1"/>
          <p:nvPr/>
        </p:nvSpPr>
        <p:spPr>
          <a:xfrm>
            <a:off x="1221183" y="3640739"/>
            <a:ext cx="205702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2060"/>
                </a:solidFill>
                <a:latin typeface="Abadi" panose="020B0604020104020204" pitchFamily="34" charset="0"/>
              </a:rPr>
              <a:t>Cirugía Adulto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7238ED82-22D8-7A01-DD0B-515E0E622122}"/>
              </a:ext>
            </a:extLst>
          </p:cNvPr>
          <p:cNvSpPr txBox="1"/>
          <p:nvPr/>
        </p:nvSpPr>
        <p:spPr>
          <a:xfrm>
            <a:off x="1205694" y="4365403"/>
            <a:ext cx="2057022" cy="95410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002060"/>
                </a:solidFill>
              </a:rPr>
              <a:t>255 Colecistectomías.</a:t>
            </a:r>
          </a:p>
          <a:p>
            <a:pPr algn="ctr"/>
            <a:r>
              <a:rPr lang="es-ES" sz="1400" dirty="0">
                <a:solidFill>
                  <a:srgbClr val="002060"/>
                </a:solidFill>
              </a:rPr>
              <a:t>119 Hernias.</a:t>
            </a:r>
          </a:p>
          <a:p>
            <a:pPr algn="ctr"/>
            <a:r>
              <a:rPr lang="es-ES" sz="1400" dirty="0">
                <a:solidFill>
                  <a:srgbClr val="002060"/>
                </a:solidFill>
              </a:rPr>
              <a:t>101 Extirpaciones.</a:t>
            </a:r>
          </a:p>
          <a:p>
            <a:pPr algn="ctr"/>
            <a:r>
              <a:rPr lang="es-ES" sz="1400" dirty="0">
                <a:solidFill>
                  <a:srgbClr val="002060"/>
                </a:solidFill>
              </a:rPr>
              <a:t>39 Safenectomías.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E14744A0-1887-C1DF-FB38-529423DBAA29}"/>
              </a:ext>
            </a:extLst>
          </p:cNvPr>
          <p:cNvSpPr txBox="1"/>
          <p:nvPr/>
        </p:nvSpPr>
        <p:spPr>
          <a:xfrm>
            <a:off x="3757876" y="3026258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4F4F"/>
                </a:solidFill>
                <a:latin typeface="Abadi" panose="020B0604020104020204" pitchFamily="34" charset="0"/>
              </a:rPr>
              <a:t>349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="" xmlns:a16="http://schemas.microsoft.com/office/drawing/2014/main" id="{FF69B197-1569-6E84-246A-7B772D4400F0}"/>
              </a:ext>
            </a:extLst>
          </p:cNvPr>
          <p:cNvCxnSpPr/>
          <p:nvPr/>
        </p:nvCxnSpPr>
        <p:spPr>
          <a:xfrm>
            <a:off x="3726897" y="2979820"/>
            <a:ext cx="2088000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3662D6AA-33F2-8E7B-A4D4-8BC801B2CC8E}"/>
              </a:ext>
            </a:extLst>
          </p:cNvPr>
          <p:cNvSpPr txBox="1"/>
          <p:nvPr/>
        </p:nvSpPr>
        <p:spPr>
          <a:xfrm>
            <a:off x="3757877" y="3645898"/>
            <a:ext cx="205702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4F4F"/>
                </a:solidFill>
                <a:latin typeface="Abadi" panose="020B0604020104020204" pitchFamily="34" charset="0"/>
              </a:rPr>
              <a:t>Oftalmología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DA79016B-FD30-918B-5B2A-6D4AD5921446}"/>
              </a:ext>
            </a:extLst>
          </p:cNvPr>
          <p:cNvSpPr txBox="1"/>
          <p:nvPr/>
        </p:nvSpPr>
        <p:spPr>
          <a:xfrm>
            <a:off x="3645997" y="4365403"/>
            <a:ext cx="2340981" cy="73866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4F4F"/>
                </a:solidFill>
              </a:rPr>
              <a:t>250 Facoéresis con implante. 65 Pterigión.</a:t>
            </a:r>
          </a:p>
          <a:p>
            <a:pPr algn="ctr"/>
            <a:r>
              <a:rPr lang="es-ES" sz="1400" dirty="0">
                <a:solidFill>
                  <a:srgbClr val="FF4F4F"/>
                </a:solidFill>
              </a:rPr>
              <a:t>26 Chalazión y otros.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5C70870C-A493-2352-C2F6-A6DCF5E1A847}"/>
              </a:ext>
            </a:extLst>
          </p:cNvPr>
          <p:cNvSpPr txBox="1"/>
          <p:nvPr/>
        </p:nvSpPr>
        <p:spPr>
          <a:xfrm>
            <a:off x="6337100" y="3021099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B050"/>
                </a:solidFill>
                <a:latin typeface="Abadi" panose="020B0604020104020204" pitchFamily="34" charset="0"/>
              </a:rPr>
              <a:t>319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="" xmlns:a16="http://schemas.microsoft.com/office/drawing/2014/main" id="{D53F1545-48BB-63AA-2A56-CA2A3DF881BC}"/>
              </a:ext>
            </a:extLst>
          </p:cNvPr>
          <p:cNvCxnSpPr/>
          <p:nvPr/>
        </p:nvCxnSpPr>
        <p:spPr>
          <a:xfrm>
            <a:off x="6267502" y="2972783"/>
            <a:ext cx="20880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2195D173-3F82-3883-8D24-28C26D94C8A0}"/>
              </a:ext>
            </a:extLst>
          </p:cNvPr>
          <p:cNvSpPr txBox="1"/>
          <p:nvPr/>
        </p:nvSpPr>
        <p:spPr>
          <a:xfrm>
            <a:off x="6337101" y="3640739"/>
            <a:ext cx="205702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B050"/>
                </a:solidFill>
                <a:latin typeface="Abadi" panose="020B0604020104020204" pitchFamily="34" charset="0"/>
              </a:rPr>
              <a:t>Ginecología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D20F8E29-3E39-1AB8-2861-A2117DC0088C}"/>
              </a:ext>
            </a:extLst>
          </p:cNvPr>
          <p:cNvSpPr txBox="1"/>
          <p:nvPr/>
        </p:nvSpPr>
        <p:spPr>
          <a:xfrm>
            <a:off x="6267502" y="4365403"/>
            <a:ext cx="2193252" cy="95410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00B050"/>
                </a:solidFill>
              </a:rPr>
              <a:t>160 Ligaduras de Trompas.</a:t>
            </a:r>
          </a:p>
          <a:p>
            <a:pPr algn="ctr"/>
            <a:r>
              <a:rPr lang="es-ES" sz="1400" dirty="0">
                <a:solidFill>
                  <a:srgbClr val="00B050"/>
                </a:solidFill>
              </a:rPr>
              <a:t>34 Histeroscopias.</a:t>
            </a:r>
          </a:p>
          <a:p>
            <a:pPr algn="ctr"/>
            <a:r>
              <a:rPr lang="es-ES" sz="1400" dirty="0">
                <a:solidFill>
                  <a:srgbClr val="00B050"/>
                </a:solidFill>
              </a:rPr>
              <a:t>33 Histerectomías.</a:t>
            </a:r>
          </a:p>
          <a:p>
            <a:pPr algn="ctr"/>
            <a:r>
              <a:rPr lang="es-ES" sz="1400" dirty="0">
                <a:solidFill>
                  <a:srgbClr val="00B050"/>
                </a:solidFill>
              </a:rPr>
              <a:t>25 Raspados Uterinos.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CF185306-4D8B-2DE1-AA7A-6E0C1CEC3E82}"/>
              </a:ext>
            </a:extLst>
          </p:cNvPr>
          <p:cNvSpPr txBox="1"/>
          <p:nvPr/>
        </p:nvSpPr>
        <p:spPr>
          <a:xfrm>
            <a:off x="8873790" y="3021099"/>
            <a:ext cx="2057021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136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="" xmlns:a16="http://schemas.microsoft.com/office/drawing/2014/main" id="{E97B00F5-DE8E-4B1A-9FDC-3EC89CA8DA04}"/>
              </a:ext>
            </a:extLst>
          </p:cNvPr>
          <p:cNvCxnSpPr/>
          <p:nvPr/>
        </p:nvCxnSpPr>
        <p:spPr>
          <a:xfrm>
            <a:off x="8873790" y="2972783"/>
            <a:ext cx="2088000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032DAD2B-08D6-3679-83BC-273A6DA61C67}"/>
              </a:ext>
            </a:extLst>
          </p:cNvPr>
          <p:cNvSpPr txBox="1"/>
          <p:nvPr/>
        </p:nvSpPr>
        <p:spPr>
          <a:xfrm>
            <a:off x="8801287" y="3640739"/>
            <a:ext cx="220202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Urología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7CD8E05C-1A09-A101-32D2-1E866B1DC24A}"/>
              </a:ext>
            </a:extLst>
          </p:cNvPr>
          <p:cNvSpPr txBox="1"/>
          <p:nvPr/>
        </p:nvSpPr>
        <p:spPr>
          <a:xfrm>
            <a:off x="8889279" y="4365403"/>
            <a:ext cx="2057022" cy="116955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4">
                    <a:lumMod val="50000"/>
                  </a:schemeClr>
                </a:solidFill>
              </a:rPr>
              <a:t>48 Cistoscopías.</a:t>
            </a:r>
          </a:p>
          <a:p>
            <a:pPr algn="ctr"/>
            <a:r>
              <a:rPr lang="es-ES" sz="1400" dirty="0">
                <a:solidFill>
                  <a:schemeClr val="accent4">
                    <a:lumMod val="50000"/>
                  </a:schemeClr>
                </a:solidFill>
              </a:rPr>
              <a:t>24 Vasectomías.</a:t>
            </a:r>
          </a:p>
          <a:p>
            <a:pPr algn="ctr"/>
            <a:r>
              <a:rPr lang="es-ES" sz="1400" dirty="0">
                <a:solidFill>
                  <a:schemeClr val="accent4">
                    <a:lumMod val="50000"/>
                  </a:schemeClr>
                </a:solidFill>
              </a:rPr>
              <a:t>23 Circuncisiones.</a:t>
            </a:r>
          </a:p>
          <a:p>
            <a:pPr algn="ctr"/>
            <a:r>
              <a:rPr lang="es-ES" sz="1400" dirty="0">
                <a:solidFill>
                  <a:schemeClr val="accent4">
                    <a:lumMod val="50000"/>
                  </a:schemeClr>
                </a:solidFill>
              </a:rPr>
              <a:t>23 Hidroceles y/o Hematoceles.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7F209CE-5697-664F-E6BB-E369C4D5AD0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364CCD29-489B-E7AB-9309-1478F6254DA5}"/>
              </a:ext>
            </a:extLst>
          </p:cNvPr>
          <p:cNvCxnSpPr/>
          <p:nvPr/>
        </p:nvCxnSpPr>
        <p:spPr>
          <a:xfrm>
            <a:off x="1169861" y="4191256"/>
            <a:ext cx="20880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2CDA9B38-36C0-986F-1CBD-1BC44433A3ED}"/>
              </a:ext>
            </a:extLst>
          </p:cNvPr>
          <p:cNvCxnSpPr/>
          <p:nvPr/>
        </p:nvCxnSpPr>
        <p:spPr>
          <a:xfrm>
            <a:off x="3706553" y="4195476"/>
            <a:ext cx="2088000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="" xmlns:a16="http://schemas.microsoft.com/office/drawing/2014/main" id="{5E0D712A-D058-FED8-12D1-02EDC93FD141}"/>
              </a:ext>
            </a:extLst>
          </p:cNvPr>
          <p:cNvCxnSpPr/>
          <p:nvPr/>
        </p:nvCxnSpPr>
        <p:spPr>
          <a:xfrm>
            <a:off x="6247158" y="4188439"/>
            <a:ext cx="20880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="" xmlns:a16="http://schemas.microsoft.com/office/drawing/2014/main" id="{3D8AD49D-B684-5AFC-A0BB-E11629E6C321}"/>
              </a:ext>
            </a:extLst>
          </p:cNvPr>
          <p:cNvCxnSpPr/>
          <p:nvPr/>
        </p:nvCxnSpPr>
        <p:spPr>
          <a:xfrm>
            <a:off x="8853446" y="4188439"/>
            <a:ext cx="2088000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EC9CF0B8-CE99-16FA-897E-F7BCB844CA1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92" y="1463115"/>
            <a:ext cx="1260000" cy="1260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D9463F75-D338-B277-67DA-EF0DE36B01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2701" y="1561853"/>
            <a:ext cx="1536391" cy="116126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ACBDDCD8-1A96-C5AA-8AB1-5399269FFC8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4601" y="2138326"/>
            <a:ext cx="641606" cy="64160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3E49A2F7-A22C-7A23-B2D9-52F920E50D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189" y="1629235"/>
            <a:ext cx="1438625" cy="10800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2FDE4617-1503-C704-0F08-20B903DE9E6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333" y="1629235"/>
            <a:ext cx="1076914" cy="10800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92704AB0-DBC6-E00B-7DE7-E18E8B9AB8BC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Principales Cirugías Mayores</a:t>
            </a:r>
            <a:endParaRPr lang="es-CL" sz="4800" b="1" dirty="0">
              <a:latin typeface="Gobcl"/>
            </a:endParaRPr>
          </a:p>
        </p:txBody>
      </p:sp>
      <p:grpSp>
        <p:nvGrpSpPr>
          <p:cNvPr id="25" name="Grupo 24">
            <a:extLst>
              <a:ext uri="{FF2B5EF4-FFF2-40B4-BE49-F238E27FC236}">
                <a16:creationId xmlns="" xmlns:a16="http://schemas.microsoft.com/office/drawing/2014/main" id="{66DE76A9-469E-E1F7-17F6-DFE2713D41A6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30" name="Imagen 29">
              <a:extLst>
                <a:ext uri="{FF2B5EF4-FFF2-40B4-BE49-F238E27FC236}">
                  <a16:creationId xmlns="" xmlns:a16="http://schemas.microsoft.com/office/drawing/2014/main" id="{AF1DDF5D-DA2C-44D3-80D5-2BEB600EF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34" name="CuadroTexto 33">
              <a:extLst>
                <a:ext uri="{FF2B5EF4-FFF2-40B4-BE49-F238E27FC236}">
                  <a16:creationId xmlns="" xmlns:a16="http://schemas.microsoft.com/office/drawing/2014/main" id="{9C5B4DB5-49E2-7ED3-A9BF-B696D0E0589D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41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C7CD2C9B-855F-003A-CAC4-2BBB64B115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34530"/>
            <a:ext cx="12192000" cy="452257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8A117DEA-A184-99D8-2765-78563EF42298}"/>
              </a:ext>
            </a:extLst>
          </p:cNvPr>
          <p:cNvSpPr txBox="1"/>
          <p:nvPr/>
        </p:nvSpPr>
        <p:spPr>
          <a:xfrm>
            <a:off x="1" y="1334530"/>
            <a:ext cx="12191999" cy="4522574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endParaRPr lang="es-ES" sz="44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E14744A0-1887-C1DF-FB38-529423DBAA29}"/>
              </a:ext>
            </a:extLst>
          </p:cNvPr>
          <p:cNvSpPr txBox="1"/>
          <p:nvPr/>
        </p:nvSpPr>
        <p:spPr>
          <a:xfrm>
            <a:off x="1343739" y="3537697"/>
            <a:ext cx="28800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rgbClr val="FF4F4F"/>
                </a:solidFill>
                <a:latin typeface="Abadi" panose="020B0604020104020204" pitchFamily="34" charset="0"/>
              </a:rPr>
              <a:t>34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="" xmlns:a16="http://schemas.microsoft.com/office/drawing/2014/main" id="{FF69B197-1569-6E84-246A-7B772D4400F0}"/>
              </a:ext>
            </a:extLst>
          </p:cNvPr>
          <p:cNvCxnSpPr/>
          <p:nvPr/>
        </p:nvCxnSpPr>
        <p:spPr>
          <a:xfrm>
            <a:off x="1351574" y="3674325"/>
            <a:ext cx="2880000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3662D6AA-33F2-8E7B-A4D4-8BC801B2CC8E}"/>
              </a:ext>
            </a:extLst>
          </p:cNvPr>
          <p:cNvSpPr txBox="1"/>
          <p:nvPr/>
        </p:nvSpPr>
        <p:spPr>
          <a:xfrm>
            <a:off x="1351574" y="4531972"/>
            <a:ext cx="288000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4F4F"/>
                </a:solidFill>
                <a:latin typeface="Abadi" panose="020B0604020104020204" pitchFamily="34" charset="0"/>
              </a:rPr>
              <a:t>Cirugías Vasculares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5C70870C-A493-2352-C2F6-A6DCF5E1A847}"/>
              </a:ext>
            </a:extLst>
          </p:cNvPr>
          <p:cNvSpPr txBox="1"/>
          <p:nvPr/>
        </p:nvSpPr>
        <p:spPr>
          <a:xfrm>
            <a:off x="4656000" y="3560610"/>
            <a:ext cx="28800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rgbClr val="A568D2"/>
                </a:solidFill>
                <a:latin typeface="Abadi" panose="020B0604020104020204" pitchFamily="34" charset="0"/>
              </a:rPr>
              <a:t>17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="" xmlns:a16="http://schemas.microsoft.com/office/drawing/2014/main" id="{D53F1545-48BB-63AA-2A56-CA2A3DF881BC}"/>
              </a:ext>
            </a:extLst>
          </p:cNvPr>
          <p:cNvCxnSpPr/>
          <p:nvPr/>
        </p:nvCxnSpPr>
        <p:spPr>
          <a:xfrm>
            <a:off x="4663835" y="3675382"/>
            <a:ext cx="2880000" cy="0"/>
          </a:xfrm>
          <a:prstGeom prst="line">
            <a:avLst/>
          </a:prstGeom>
          <a:ln w="76200">
            <a:solidFill>
              <a:srgbClr val="A56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2195D173-3F82-3883-8D24-28C26D94C8A0}"/>
              </a:ext>
            </a:extLst>
          </p:cNvPr>
          <p:cNvSpPr txBox="1"/>
          <p:nvPr/>
        </p:nvSpPr>
        <p:spPr>
          <a:xfrm>
            <a:off x="4663835" y="4530210"/>
            <a:ext cx="288000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A568D2"/>
                </a:solidFill>
                <a:latin typeface="Abadi" panose="020B0604020104020204" pitchFamily="34" charset="0"/>
              </a:rPr>
              <a:t>Proctológicas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7F209CE-5697-664F-E6BB-E369C4D5AD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2CDA9B38-36C0-986F-1CBD-1BC44433A3ED}"/>
              </a:ext>
            </a:extLst>
          </p:cNvPr>
          <p:cNvCxnSpPr/>
          <p:nvPr/>
        </p:nvCxnSpPr>
        <p:spPr>
          <a:xfrm>
            <a:off x="1371563" y="5027012"/>
            <a:ext cx="2880000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="" xmlns:a16="http://schemas.microsoft.com/office/drawing/2014/main" id="{5E0D712A-D058-FED8-12D1-02EDC93FD141}"/>
              </a:ext>
            </a:extLst>
          </p:cNvPr>
          <p:cNvCxnSpPr/>
          <p:nvPr/>
        </p:nvCxnSpPr>
        <p:spPr>
          <a:xfrm>
            <a:off x="4684179" y="5022338"/>
            <a:ext cx="2880000" cy="0"/>
          </a:xfrm>
          <a:prstGeom prst="line">
            <a:avLst/>
          </a:prstGeom>
          <a:ln w="76200">
            <a:solidFill>
              <a:srgbClr val="A56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F4C3E4B7-AD83-686E-4509-E214BB1084A7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Principales Cirugías en Red</a:t>
            </a:r>
            <a:endParaRPr lang="es-CL" sz="4800" b="1" dirty="0">
              <a:latin typeface="Gobcl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DA59291F-8E9C-449A-4B51-0C707172131C}"/>
              </a:ext>
            </a:extLst>
          </p:cNvPr>
          <p:cNvSpPr txBox="1"/>
          <p:nvPr/>
        </p:nvSpPr>
        <p:spPr>
          <a:xfrm>
            <a:off x="7960426" y="3559872"/>
            <a:ext cx="28800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chemeClr val="accent4"/>
                </a:solidFill>
                <a:latin typeface="Abadi" panose="020B0604020104020204" pitchFamily="34" charset="0"/>
              </a:rPr>
              <a:t>23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="" xmlns:a16="http://schemas.microsoft.com/office/drawing/2014/main" id="{EE73A13C-F73D-9B4F-586D-B6CB2DEE2591}"/>
              </a:ext>
            </a:extLst>
          </p:cNvPr>
          <p:cNvCxnSpPr/>
          <p:nvPr/>
        </p:nvCxnSpPr>
        <p:spPr>
          <a:xfrm>
            <a:off x="7968261" y="3674644"/>
            <a:ext cx="28800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BEC7F5FC-7853-DC8B-8BCC-388543C05B21}"/>
              </a:ext>
            </a:extLst>
          </p:cNvPr>
          <p:cNvSpPr txBox="1"/>
          <p:nvPr/>
        </p:nvSpPr>
        <p:spPr>
          <a:xfrm>
            <a:off x="7968261" y="4529472"/>
            <a:ext cx="288000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4"/>
                </a:solidFill>
                <a:latin typeface="Abadi" panose="020B0604020104020204" pitchFamily="34" charset="0"/>
              </a:rPr>
              <a:t>Otras Cirugías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="" xmlns:a16="http://schemas.microsoft.com/office/drawing/2014/main" id="{5D71F81A-AB5E-8943-44FD-81E8B68D878E}"/>
              </a:ext>
            </a:extLst>
          </p:cNvPr>
          <p:cNvCxnSpPr/>
          <p:nvPr/>
        </p:nvCxnSpPr>
        <p:spPr>
          <a:xfrm>
            <a:off x="7988605" y="5021600"/>
            <a:ext cx="28800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CE257AD4-B29C-2B24-4EFA-CC6ECCC68D2E}"/>
              </a:ext>
            </a:extLst>
          </p:cNvPr>
          <p:cNvSpPr txBox="1"/>
          <p:nvPr/>
        </p:nvSpPr>
        <p:spPr>
          <a:xfrm>
            <a:off x="4392792" y="1404370"/>
            <a:ext cx="2880000" cy="221599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3800" b="1" dirty="0">
                <a:solidFill>
                  <a:srgbClr val="18DECE"/>
                </a:solidFill>
                <a:latin typeface="Abadi" panose="020B0604020104020204" pitchFamily="34" charset="0"/>
              </a:rPr>
              <a:t>74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="" xmlns:a16="http://schemas.microsoft.com/office/drawing/2014/main" id="{607FE7B4-F15A-905A-667D-06145E8D21F8}"/>
              </a:ext>
            </a:extLst>
          </p:cNvPr>
          <p:cNvCxnSpPr>
            <a:cxnSpLocks/>
          </p:cNvCxnSpPr>
          <p:nvPr/>
        </p:nvCxnSpPr>
        <p:spPr>
          <a:xfrm>
            <a:off x="1335904" y="3419164"/>
            <a:ext cx="9504522" cy="0"/>
          </a:xfrm>
          <a:prstGeom prst="line">
            <a:avLst/>
          </a:prstGeom>
          <a:ln w="114300">
            <a:solidFill>
              <a:srgbClr val="18DE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="" xmlns:a16="http://schemas.microsoft.com/office/drawing/2014/main" id="{FFE5ADD6-7E5D-7C1F-FEAF-8458DCFD9FA1}"/>
              </a:ext>
            </a:extLst>
          </p:cNvPr>
          <p:cNvCxnSpPr>
            <a:cxnSpLocks/>
          </p:cNvCxnSpPr>
          <p:nvPr/>
        </p:nvCxnSpPr>
        <p:spPr>
          <a:xfrm>
            <a:off x="1335904" y="5289153"/>
            <a:ext cx="9504522" cy="0"/>
          </a:xfrm>
          <a:prstGeom prst="line">
            <a:avLst/>
          </a:prstGeom>
          <a:ln w="114300">
            <a:solidFill>
              <a:srgbClr val="18DE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="" xmlns:a16="http://schemas.microsoft.com/office/drawing/2014/main" id="{902DEC0C-11C8-9042-4445-074B9C69E048}"/>
              </a:ext>
            </a:extLst>
          </p:cNvPr>
          <p:cNvCxnSpPr>
            <a:cxnSpLocks/>
          </p:cNvCxnSpPr>
          <p:nvPr/>
        </p:nvCxnSpPr>
        <p:spPr>
          <a:xfrm>
            <a:off x="1343739" y="1680981"/>
            <a:ext cx="9504522" cy="0"/>
          </a:xfrm>
          <a:prstGeom prst="line">
            <a:avLst/>
          </a:prstGeom>
          <a:ln w="114300">
            <a:solidFill>
              <a:srgbClr val="18DE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n 37">
            <a:extLst>
              <a:ext uri="{FF2B5EF4-FFF2-40B4-BE49-F238E27FC236}">
                <a16:creationId xmlns="" xmlns:a16="http://schemas.microsoft.com/office/drawing/2014/main" id="{1209D5C1-8AC1-7FBE-6A3A-26F92CD2D36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188" y="1950729"/>
            <a:ext cx="1183284" cy="116519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="" xmlns:a16="http://schemas.microsoft.com/office/drawing/2014/main" id="{4A6A2A57-E310-571A-2D2C-D2464DB73B6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6769" y="1696940"/>
            <a:ext cx="1491288" cy="1491288"/>
          </a:xfrm>
          <a:prstGeom prst="rect">
            <a:avLst/>
          </a:prstGeom>
        </p:spPr>
      </p:pic>
      <p:grpSp>
        <p:nvGrpSpPr>
          <p:cNvPr id="41" name="Grupo 40">
            <a:extLst>
              <a:ext uri="{FF2B5EF4-FFF2-40B4-BE49-F238E27FC236}">
                <a16:creationId xmlns="" xmlns:a16="http://schemas.microsoft.com/office/drawing/2014/main" id="{906A62D6-35A0-6C8F-C7CB-1E5EAD5F2DC1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42" name="Imagen 41">
              <a:extLst>
                <a:ext uri="{FF2B5EF4-FFF2-40B4-BE49-F238E27FC236}">
                  <a16:creationId xmlns="" xmlns:a16="http://schemas.microsoft.com/office/drawing/2014/main" id="{7260FD7E-D673-77AA-85EE-D50EACFC3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43" name="CuadroTexto 42">
              <a:extLst>
                <a:ext uri="{FF2B5EF4-FFF2-40B4-BE49-F238E27FC236}">
                  <a16:creationId xmlns="" xmlns:a16="http://schemas.microsoft.com/office/drawing/2014/main" id="{06949E9C-3F44-F473-A338-30DE1397658B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93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9" grpId="0"/>
      <p:bldP spid="24" grpId="0"/>
      <p:bldP spid="18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838200" y="1430801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Tabla 6">
            <a:extLst>
              <a:ext uri="{FF2B5EF4-FFF2-40B4-BE49-F238E27FC236}">
                <a16:creationId xmlns="" xmlns:a16="http://schemas.microsoft.com/office/drawing/2014/main" id="{3FA9A9D8-FC2A-4E12-A8E3-4F1AE5C3E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689765"/>
              </p:ext>
            </p:extLst>
          </p:nvPr>
        </p:nvGraphicFramePr>
        <p:xfrm>
          <a:off x="322943" y="1511244"/>
          <a:ext cx="8128002" cy="2988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="" xmlns:a16="http://schemas.microsoft.com/office/drawing/2014/main" val="3302322558"/>
                    </a:ext>
                  </a:extLst>
                </a:gridCol>
                <a:gridCol w="1354667">
                  <a:extLst>
                    <a:ext uri="{9D8B030D-6E8A-4147-A177-3AD203B41FA5}">
                      <a16:colId xmlns="" xmlns:a16="http://schemas.microsoft.com/office/drawing/2014/main" val="2334571373"/>
                    </a:ext>
                  </a:extLst>
                </a:gridCol>
                <a:gridCol w="1337249">
                  <a:extLst>
                    <a:ext uri="{9D8B030D-6E8A-4147-A177-3AD203B41FA5}">
                      <a16:colId xmlns="" xmlns:a16="http://schemas.microsoft.com/office/drawing/2014/main" val="1196830047"/>
                    </a:ext>
                  </a:extLst>
                </a:gridCol>
                <a:gridCol w="1372085">
                  <a:extLst>
                    <a:ext uri="{9D8B030D-6E8A-4147-A177-3AD203B41FA5}">
                      <a16:colId xmlns="" xmlns:a16="http://schemas.microsoft.com/office/drawing/2014/main" val="3120464268"/>
                    </a:ext>
                  </a:extLst>
                </a:gridCol>
                <a:gridCol w="1354667">
                  <a:extLst>
                    <a:ext uri="{9D8B030D-6E8A-4147-A177-3AD203B41FA5}">
                      <a16:colId xmlns="" xmlns:a16="http://schemas.microsoft.com/office/drawing/2014/main" val="32573122"/>
                    </a:ext>
                  </a:extLst>
                </a:gridCol>
                <a:gridCol w="1354667">
                  <a:extLst>
                    <a:ext uri="{9D8B030D-6E8A-4147-A177-3AD203B41FA5}">
                      <a16:colId xmlns="" xmlns:a16="http://schemas.microsoft.com/office/drawing/2014/main" val="3919804679"/>
                    </a:ext>
                  </a:extLst>
                </a:gridCol>
              </a:tblGrid>
              <a:tr h="597791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150d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200d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250d</a:t>
                      </a:r>
                      <a:endParaRPr lang="es-CL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97797252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4679077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2020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90790489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2021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38566478"/>
                  </a:ext>
                </a:extLst>
              </a:tr>
              <a:tr h="597791"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2022</a:t>
                      </a:r>
                      <a:endParaRPr lang="es-CL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76863325"/>
                  </a:ext>
                </a:extLst>
              </a:tr>
            </a:tbl>
          </a:graphicData>
        </a:graphic>
      </p:graphicFrame>
      <p:sp>
        <p:nvSpPr>
          <p:cNvPr id="10" name="Rounded Rectangle 7">
            <a:extLst>
              <a:ext uri="{FF2B5EF4-FFF2-40B4-BE49-F238E27FC236}">
                <a16:creationId xmlns="" xmlns:a16="http://schemas.microsoft.com/office/drawing/2014/main" id="{99384752-5186-4387-9167-7F4151138583}"/>
              </a:ext>
            </a:extLst>
          </p:cNvPr>
          <p:cNvSpPr/>
          <p:nvPr/>
        </p:nvSpPr>
        <p:spPr>
          <a:xfrm>
            <a:off x="1745450" y="2162770"/>
            <a:ext cx="856236" cy="468000"/>
          </a:xfrm>
          <a:prstGeom prst="roundRect">
            <a:avLst/>
          </a:prstGeom>
          <a:solidFill>
            <a:srgbClr val="00C2A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="" xmlns:a16="http://schemas.microsoft.com/office/drawing/2014/main" id="{DE665339-140B-400F-9EC6-412EA6C8E7E8}"/>
              </a:ext>
            </a:extLst>
          </p:cNvPr>
          <p:cNvSpPr/>
          <p:nvPr/>
        </p:nvSpPr>
        <p:spPr>
          <a:xfrm>
            <a:off x="1745450" y="2774768"/>
            <a:ext cx="6499390" cy="468000"/>
          </a:xfrm>
          <a:prstGeom prst="roundRect">
            <a:avLst/>
          </a:prstGeom>
          <a:solidFill>
            <a:srgbClr val="FF4F4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="" xmlns:a16="http://schemas.microsoft.com/office/drawing/2014/main" id="{79817781-A4E7-409C-B594-53B8392E7064}"/>
              </a:ext>
            </a:extLst>
          </p:cNvPr>
          <p:cNvSpPr/>
          <p:nvPr/>
        </p:nvSpPr>
        <p:spPr>
          <a:xfrm>
            <a:off x="1745450" y="3368315"/>
            <a:ext cx="5306316" cy="468000"/>
          </a:xfrm>
          <a:prstGeom prst="roundRect">
            <a:avLst/>
          </a:prstGeom>
          <a:solidFill>
            <a:srgbClr val="FF9B9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="" xmlns:a16="http://schemas.microsoft.com/office/drawing/2014/main" id="{01E9D2BC-21E4-4959-9CD8-068DA551AB7E}"/>
              </a:ext>
            </a:extLst>
          </p:cNvPr>
          <p:cNvSpPr/>
          <p:nvPr/>
        </p:nvSpPr>
        <p:spPr>
          <a:xfrm>
            <a:off x="1745450" y="3979750"/>
            <a:ext cx="4191619" cy="468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C4CCD1B8-1A82-465F-A1D7-CF9994074A2E}"/>
              </a:ext>
            </a:extLst>
          </p:cNvPr>
          <p:cNvSpPr txBox="1"/>
          <p:nvPr/>
        </p:nvSpPr>
        <p:spPr>
          <a:xfrm>
            <a:off x="2150277" y="2193531"/>
            <a:ext cx="1050119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45</a:t>
            </a:r>
            <a:r>
              <a:rPr lang="es-ES" sz="2000" b="1" dirty="0">
                <a:solidFill>
                  <a:srgbClr val="00C2A5"/>
                </a:solidFill>
              </a:rPr>
              <a:t> días</a:t>
            </a:r>
            <a:endParaRPr lang="es-CL" sz="2000" b="1" dirty="0">
              <a:solidFill>
                <a:srgbClr val="00C2A5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7B00539C-0467-453A-AFC0-0C7315CFAE4E}"/>
              </a:ext>
            </a:extLst>
          </p:cNvPr>
          <p:cNvSpPr txBox="1"/>
          <p:nvPr/>
        </p:nvSpPr>
        <p:spPr>
          <a:xfrm>
            <a:off x="7712093" y="2810609"/>
            <a:ext cx="1094732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251</a:t>
            </a:r>
            <a:r>
              <a:rPr lang="es-ES" sz="2000" b="1" dirty="0">
                <a:solidFill>
                  <a:srgbClr val="FF4F4F"/>
                </a:solidFill>
              </a:rPr>
              <a:t> días</a:t>
            </a:r>
            <a:endParaRPr lang="es-CL" sz="2000" b="1" dirty="0">
              <a:solidFill>
                <a:srgbClr val="FF4F4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E9F25B90-2061-407A-9E62-F58886114C00}"/>
              </a:ext>
            </a:extLst>
          </p:cNvPr>
          <p:cNvSpPr txBox="1"/>
          <p:nvPr/>
        </p:nvSpPr>
        <p:spPr>
          <a:xfrm>
            <a:off x="6504802" y="3433038"/>
            <a:ext cx="1111594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207</a:t>
            </a:r>
            <a:r>
              <a:rPr lang="es-ES" sz="2000" b="1" dirty="0">
                <a:solidFill>
                  <a:srgbClr val="FF4F4F"/>
                </a:solidFill>
              </a:rPr>
              <a:t> días</a:t>
            </a:r>
            <a:endParaRPr lang="es-CL" sz="2000" b="1" dirty="0">
              <a:solidFill>
                <a:srgbClr val="FF4F4F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B8484638-56E4-4051-AE84-5D89D85F73F0}"/>
              </a:ext>
            </a:extLst>
          </p:cNvPr>
          <p:cNvSpPr txBox="1"/>
          <p:nvPr/>
        </p:nvSpPr>
        <p:spPr>
          <a:xfrm>
            <a:off x="5255464" y="4012574"/>
            <a:ext cx="1376198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168</a:t>
            </a:r>
            <a:r>
              <a:rPr lang="es-ES" sz="2000" b="1" dirty="0">
                <a:solidFill>
                  <a:srgbClr val="FF4F4F"/>
                </a:solidFill>
              </a:rPr>
              <a:t> </a:t>
            </a:r>
            <a:r>
              <a:rPr lang="es-ES" sz="2000" b="1" dirty="0">
                <a:solidFill>
                  <a:schemeClr val="accent4">
                    <a:lumMod val="75000"/>
                  </a:schemeClr>
                </a:solidFill>
              </a:rPr>
              <a:t>días</a:t>
            </a:r>
            <a:endParaRPr lang="es-CL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="" xmlns:a16="http://schemas.microsoft.com/office/drawing/2014/main" id="{5D20DC08-33F3-4271-B7C4-8F33F6680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278302"/>
              </p:ext>
            </p:extLst>
          </p:nvPr>
        </p:nvGraphicFramePr>
        <p:xfrm>
          <a:off x="9626706" y="2156063"/>
          <a:ext cx="1337249" cy="234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249">
                  <a:extLst>
                    <a:ext uri="{9D8B030D-6E8A-4147-A177-3AD203B41FA5}">
                      <a16:colId xmlns="" xmlns:a16="http://schemas.microsoft.com/office/drawing/2014/main" val="2343600916"/>
                    </a:ext>
                  </a:extLst>
                </a:gridCol>
              </a:tblGrid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00C2A5"/>
                          </a:solidFill>
                        </a:rPr>
                        <a:t>212</a:t>
                      </a:r>
                      <a:endParaRPr lang="es-CL" sz="3200" b="1" dirty="0">
                        <a:solidFill>
                          <a:srgbClr val="00C2A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9422101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FF0000"/>
                          </a:solidFill>
                        </a:rPr>
                        <a:t>293</a:t>
                      </a:r>
                      <a:endParaRPr lang="es-CL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14941913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rgbClr val="FF4F4F"/>
                          </a:solidFill>
                        </a:rPr>
                        <a:t>445</a:t>
                      </a:r>
                      <a:endParaRPr lang="es-CL" sz="3200" b="1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61904573"/>
                  </a:ext>
                </a:extLst>
              </a:tr>
              <a:tr h="586034"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549</a:t>
                      </a:r>
                      <a:endParaRPr lang="es-CL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9586222"/>
                  </a:ext>
                </a:extLst>
              </a:tr>
            </a:tbl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E20F3F4-67E3-4541-B97E-1949621958A9}"/>
              </a:ext>
            </a:extLst>
          </p:cNvPr>
          <p:cNvSpPr txBox="1"/>
          <p:nvPr/>
        </p:nvSpPr>
        <p:spPr>
          <a:xfrm>
            <a:off x="3456081" y="5158937"/>
            <a:ext cx="4170685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CHILE:    302 mil       544 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5282DFEC-A922-4F2A-BD25-8B42392D65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2641" y="5244929"/>
            <a:ext cx="391683" cy="39168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29FFC29E-82B8-4238-B7E8-E60A47418F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3279" y="5262825"/>
            <a:ext cx="355890" cy="3558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F3B0FED-5C01-D5EB-3D97-F3E74F32E5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2708" y="1259396"/>
            <a:ext cx="1545243" cy="93413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58344CC0-6710-F23A-19C3-2398AE45584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8DFFDE74-AFD5-A4F4-E49F-A3B22CF4BCB3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Lista de Espera Quirúrgica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169854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graphicFrame>
        <p:nvGraphicFramePr>
          <p:cNvPr id="8" name="Gráfico 7">
            <a:extLst>
              <a:ext uri="{FF2B5EF4-FFF2-40B4-BE49-F238E27FC236}">
                <a16:creationId xmlns="" xmlns:a16="http://schemas.microsoft.com/office/drawing/2014/main" id="{0C6A2607-587B-40AB-8091-2EFE367A66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155016"/>
              </p:ext>
            </p:extLst>
          </p:nvPr>
        </p:nvGraphicFramePr>
        <p:xfrm>
          <a:off x="926592" y="1447192"/>
          <a:ext cx="220540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7452E040-269E-4F71-9792-CCE613C160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640920"/>
              </p:ext>
            </p:extLst>
          </p:nvPr>
        </p:nvGraphicFramePr>
        <p:xfrm>
          <a:off x="3606121" y="1447192"/>
          <a:ext cx="220540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B2BDCE76-8B56-40FA-BA5D-30B6CF7274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742637"/>
              </p:ext>
            </p:extLst>
          </p:nvPr>
        </p:nvGraphicFramePr>
        <p:xfrm>
          <a:off x="6285650" y="1447192"/>
          <a:ext cx="220540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E98420E8-A64D-45EF-97D6-0771C9FB57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400283"/>
              </p:ext>
            </p:extLst>
          </p:nvPr>
        </p:nvGraphicFramePr>
        <p:xfrm>
          <a:off x="9060004" y="1447192"/>
          <a:ext cx="220540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54B471E-CBC8-40E3-915A-26F180CE55BA}"/>
              </a:ext>
            </a:extLst>
          </p:cNvPr>
          <p:cNvSpPr txBox="1"/>
          <p:nvPr/>
        </p:nvSpPr>
        <p:spPr>
          <a:xfrm>
            <a:off x="1402391" y="4177841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2019</a:t>
            </a:r>
            <a:endParaRPr lang="es-CL" sz="2800" b="1" dirty="0">
              <a:solidFill>
                <a:srgbClr val="FF4F4F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ADF41280-357A-42EC-B162-E942E003BF7C}"/>
              </a:ext>
            </a:extLst>
          </p:cNvPr>
          <p:cNvSpPr txBox="1"/>
          <p:nvPr/>
        </p:nvSpPr>
        <p:spPr>
          <a:xfrm>
            <a:off x="4101370" y="4178046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2020</a:t>
            </a:r>
            <a:endParaRPr lang="es-CL" sz="2800" b="1" dirty="0">
              <a:solidFill>
                <a:srgbClr val="FF4F4F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17F7EF41-CEE5-43DF-8D24-D110B16F0081}"/>
              </a:ext>
            </a:extLst>
          </p:cNvPr>
          <p:cNvSpPr txBox="1"/>
          <p:nvPr/>
        </p:nvSpPr>
        <p:spPr>
          <a:xfrm>
            <a:off x="6834437" y="4190392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2021</a:t>
            </a:r>
            <a:endParaRPr lang="es-CL" sz="2800" b="1" dirty="0">
              <a:solidFill>
                <a:srgbClr val="FF4F4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527895FC-5928-4D6E-9A96-3CB780066E62}"/>
              </a:ext>
            </a:extLst>
          </p:cNvPr>
          <p:cNvSpPr txBox="1"/>
          <p:nvPr/>
        </p:nvSpPr>
        <p:spPr>
          <a:xfrm>
            <a:off x="9598005" y="4178046"/>
            <a:ext cx="124194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4F4F"/>
                </a:solidFill>
              </a:rPr>
              <a:t>2022</a:t>
            </a:r>
            <a:endParaRPr lang="es-CL" sz="2800" b="1" dirty="0">
              <a:solidFill>
                <a:srgbClr val="FF4F4F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9F4D8CE6-D601-4082-96E4-75910869CA8F}"/>
              </a:ext>
            </a:extLst>
          </p:cNvPr>
          <p:cNvSpPr txBox="1"/>
          <p:nvPr/>
        </p:nvSpPr>
        <p:spPr>
          <a:xfrm>
            <a:off x="1424969" y="1262824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4.301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D5CD6F9E-E21C-4F78-8366-3ED59D2B1CD7}"/>
              </a:ext>
            </a:extLst>
          </p:cNvPr>
          <p:cNvSpPr txBox="1"/>
          <p:nvPr/>
        </p:nvSpPr>
        <p:spPr>
          <a:xfrm>
            <a:off x="4271079" y="1249175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2.680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CB5108DB-E0BA-41D2-B3C1-A5753D7D4CB1}"/>
              </a:ext>
            </a:extLst>
          </p:cNvPr>
          <p:cNvSpPr txBox="1"/>
          <p:nvPr/>
        </p:nvSpPr>
        <p:spPr>
          <a:xfrm>
            <a:off x="6881763" y="1249736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2.813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9A1AD579-E8F7-4597-9A19-22A77875F376}"/>
              </a:ext>
            </a:extLst>
          </p:cNvPr>
          <p:cNvSpPr txBox="1"/>
          <p:nvPr/>
        </p:nvSpPr>
        <p:spPr>
          <a:xfrm>
            <a:off x="9488066" y="1260276"/>
            <a:ext cx="1241946" cy="58477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2.822</a:t>
            </a:r>
            <a:endParaRPr lang="es-CL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="" xmlns:a16="http://schemas.microsoft.com/office/drawing/2014/main" id="{53C9BAB1-255E-495C-B5E3-916D9DB242B8}"/>
              </a:ext>
            </a:extLst>
          </p:cNvPr>
          <p:cNvSpPr/>
          <p:nvPr/>
        </p:nvSpPr>
        <p:spPr>
          <a:xfrm>
            <a:off x="3983376" y="5443330"/>
            <a:ext cx="300460" cy="302693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="" xmlns:a16="http://schemas.microsoft.com/office/drawing/2014/main" id="{6CE87944-580A-4426-8DEC-C1E816C908C8}"/>
              </a:ext>
            </a:extLst>
          </p:cNvPr>
          <p:cNvSpPr/>
          <p:nvPr/>
        </p:nvSpPr>
        <p:spPr>
          <a:xfrm>
            <a:off x="3985546" y="5839429"/>
            <a:ext cx="300460" cy="302693"/>
          </a:xfrm>
          <a:prstGeom prst="roundRect">
            <a:avLst/>
          </a:prstGeom>
          <a:solidFill>
            <a:srgbClr val="53FFA1"/>
          </a:solidFill>
          <a:ln>
            <a:solidFill>
              <a:srgbClr val="53F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F76603FE-33AE-46EE-94C1-7578FF583E28}"/>
              </a:ext>
            </a:extLst>
          </p:cNvPr>
          <p:cNvSpPr txBox="1"/>
          <p:nvPr/>
        </p:nvSpPr>
        <p:spPr>
          <a:xfrm>
            <a:off x="4402052" y="5429986"/>
            <a:ext cx="3767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EGRESOS PACIENTES DE LA RED</a:t>
            </a:r>
            <a:endParaRPr lang="es-C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37B79D7F-0F7E-45D3-B592-5307AFE2D457}"/>
              </a:ext>
            </a:extLst>
          </p:cNvPr>
          <p:cNvSpPr txBox="1"/>
          <p:nvPr/>
        </p:nvSpPr>
        <p:spPr>
          <a:xfrm>
            <a:off x="4402051" y="5804395"/>
            <a:ext cx="3767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EGRESOS PACIENTES DE TOMÉ</a:t>
            </a:r>
            <a:endParaRPr lang="es-C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="" xmlns:a16="http://schemas.microsoft.com/office/drawing/2014/main" id="{80497F31-ABD5-407E-B992-F47FA17BF05F}"/>
              </a:ext>
            </a:extLst>
          </p:cNvPr>
          <p:cNvSpPr txBox="1"/>
          <p:nvPr/>
        </p:nvSpPr>
        <p:spPr>
          <a:xfrm>
            <a:off x="1655304" y="4778893"/>
            <a:ext cx="73612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>
                <a:solidFill>
                  <a:srgbClr val="7030A0"/>
                </a:solidFill>
              </a:rPr>
              <a:t>6,4</a:t>
            </a:r>
            <a:endParaRPr lang="es-CL" sz="2400" b="1" dirty="0">
              <a:solidFill>
                <a:srgbClr val="7030A0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51D5EED4-0F1A-41B1-BA59-C3CB85CF0770}"/>
              </a:ext>
            </a:extLst>
          </p:cNvPr>
          <p:cNvSpPr txBox="1"/>
          <p:nvPr/>
        </p:nvSpPr>
        <p:spPr>
          <a:xfrm>
            <a:off x="4340763" y="4778892"/>
            <a:ext cx="73612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6,5</a:t>
            </a:r>
            <a:endParaRPr lang="es-CL" sz="2400" b="1" dirty="0">
              <a:solidFill>
                <a:srgbClr val="7030A0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DA64095A-2899-4B5A-BECE-D2C4A604AABE}"/>
              </a:ext>
            </a:extLst>
          </p:cNvPr>
          <p:cNvSpPr txBox="1"/>
          <p:nvPr/>
        </p:nvSpPr>
        <p:spPr>
          <a:xfrm>
            <a:off x="7087350" y="4777065"/>
            <a:ext cx="73612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8,4</a:t>
            </a:r>
            <a:endParaRPr lang="es-CL" sz="2400" b="1" dirty="0">
              <a:solidFill>
                <a:srgbClr val="7030A0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22DB53D6-5A15-4999-A2F9-3292BA3E83D8}"/>
              </a:ext>
            </a:extLst>
          </p:cNvPr>
          <p:cNvSpPr txBox="1"/>
          <p:nvPr/>
        </p:nvSpPr>
        <p:spPr>
          <a:xfrm>
            <a:off x="9850011" y="4774542"/>
            <a:ext cx="73612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7030A0"/>
                </a:solidFill>
              </a:rPr>
              <a:t>8,5</a:t>
            </a:r>
            <a:endParaRPr lang="es-CL" sz="2400" b="1" dirty="0">
              <a:solidFill>
                <a:srgbClr val="7030A0"/>
              </a:solidFill>
            </a:endParaRP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="" xmlns:a16="http://schemas.microsoft.com/office/drawing/2014/main" id="{0C67111D-181A-4CDE-A34E-834AD9FE7EBB}"/>
              </a:ext>
            </a:extLst>
          </p:cNvPr>
          <p:cNvSpPr/>
          <p:nvPr/>
        </p:nvSpPr>
        <p:spPr>
          <a:xfrm>
            <a:off x="3985546" y="6235612"/>
            <a:ext cx="300460" cy="3026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43B6D229-7177-494A-B9F8-2370527B514F}"/>
              </a:ext>
            </a:extLst>
          </p:cNvPr>
          <p:cNvSpPr txBox="1"/>
          <p:nvPr/>
        </p:nvSpPr>
        <p:spPr>
          <a:xfrm>
            <a:off x="4402050" y="6202292"/>
            <a:ext cx="3767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DÍAS DE ESTADA</a:t>
            </a:r>
            <a:endParaRPr lang="es-C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218DFE7D-4AA3-90C7-E02B-EBF501DCD19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F57BE53-5909-5EE1-D530-DBCB52AB1AB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Hospitalización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392081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C6FF8A6-8D1C-6C64-6B63-67D2A36B31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98056"/>
            <a:ext cx="12192000" cy="555994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99492568-F09B-1759-1FB7-92AAB8066C98}"/>
              </a:ext>
            </a:extLst>
          </p:cNvPr>
          <p:cNvSpPr txBox="1"/>
          <p:nvPr/>
        </p:nvSpPr>
        <p:spPr>
          <a:xfrm>
            <a:off x="1" y="1298057"/>
            <a:ext cx="12191999" cy="5559942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endParaRPr lang="es-ES" sz="44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801624" y="1483360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="" xmlns:a16="http://schemas.microsoft.com/office/drawing/2014/main" id="{9CC4AD50-A006-48C9-9D65-FB773D5B5831}"/>
              </a:ext>
            </a:extLst>
          </p:cNvPr>
          <p:cNvSpPr/>
          <p:nvPr/>
        </p:nvSpPr>
        <p:spPr>
          <a:xfrm>
            <a:off x="2779837" y="1759255"/>
            <a:ext cx="2700000" cy="2700000"/>
          </a:xfrm>
          <a:prstGeom prst="roundRect">
            <a:avLst/>
          </a:prstGeom>
          <a:noFill/>
          <a:ln w="127000">
            <a:solidFill>
              <a:srgbClr val="00A8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12C8B2"/>
              </a:solidFill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="" xmlns:a16="http://schemas.microsoft.com/office/drawing/2014/main" id="{96A34A00-19A6-4CA9-91D5-5D5B26C55E4A}"/>
              </a:ext>
            </a:extLst>
          </p:cNvPr>
          <p:cNvSpPr/>
          <p:nvPr/>
        </p:nvSpPr>
        <p:spPr>
          <a:xfrm>
            <a:off x="6354612" y="1759255"/>
            <a:ext cx="2700000" cy="2700000"/>
          </a:xfrm>
          <a:prstGeom prst="roundRect">
            <a:avLst/>
          </a:prstGeom>
          <a:noFill/>
          <a:ln w="127000">
            <a:solidFill>
              <a:srgbClr val="18D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>
                <a:solidFill>
                  <a:srgbClr val="18DECE"/>
                </a:solidFill>
              </a:ln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E82BCEBA-56CA-46DC-80A0-5C568339AA50}"/>
              </a:ext>
            </a:extLst>
          </p:cNvPr>
          <p:cNvSpPr txBox="1"/>
          <p:nvPr/>
        </p:nvSpPr>
        <p:spPr>
          <a:xfrm>
            <a:off x="3508864" y="3135659"/>
            <a:ext cx="1241946" cy="132343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A8F3"/>
                </a:solidFill>
              </a:rPr>
              <a:t>137</a:t>
            </a:r>
          </a:p>
          <a:p>
            <a:pPr algn="ctr"/>
            <a:r>
              <a:rPr lang="es-ES" sz="3200" b="1" dirty="0">
                <a:solidFill>
                  <a:srgbClr val="00A8F3"/>
                </a:solidFill>
              </a:rPr>
              <a:t>ALTAS</a:t>
            </a:r>
            <a:endParaRPr lang="es-CL" sz="3200" b="1" dirty="0">
              <a:solidFill>
                <a:srgbClr val="00A8F3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4430A75D-1A2D-4BA8-A99B-9E11D22F9D22}"/>
              </a:ext>
            </a:extLst>
          </p:cNvPr>
          <p:cNvSpPr txBox="1"/>
          <p:nvPr/>
        </p:nvSpPr>
        <p:spPr>
          <a:xfrm>
            <a:off x="6804612" y="3147845"/>
            <a:ext cx="1800000" cy="132343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18DECE"/>
                </a:solidFill>
              </a:rPr>
              <a:t>1.273</a:t>
            </a:r>
          </a:p>
          <a:p>
            <a:pPr algn="ctr"/>
            <a:r>
              <a:rPr lang="es-ES" sz="3200" b="1" dirty="0">
                <a:solidFill>
                  <a:srgbClr val="18DECE"/>
                </a:solidFill>
              </a:rPr>
              <a:t>DÍAS</a:t>
            </a:r>
            <a:endParaRPr lang="es-CL" sz="3200" b="1" dirty="0">
              <a:solidFill>
                <a:srgbClr val="18DECE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3A64909B-DDD7-4D4B-AD55-743D211BF356}"/>
              </a:ext>
            </a:extLst>
          </p:cNvPr>
          <p:cNvSpPr txBox="1"/>
          <p:nvPr/>
        </p:nvSpPr>
        <p:spPr>
          <a:xfrm>
            <a:off x="4343077" y="4662101"/>
            <a:ext cx="3223989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56F0DE"/>
                </a:solidFill>
              </a:rPr>
              <a:t>MEDICO</a:t>
            </a:r>
            <a:endParaRPr lang="es-CL" sz="2800" b="1" dirty="0">
              <a:solidFill>
                <a:srgbClr val="56F0DE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D6E47E9A-088F-484B-84E2-27B9AEC49C2C}"/>
              </a:ext>
            </a:extLst>
          </p:cNvPr>
          <p:cNvSpPr txBox="1"/>
          <p:nvPr/>
        </p:nvSpPr>
        <p:spPr>
          <a:xfrm>
            <a:off x="3629331" y="5122921"/>
            <a:ext cx="3223989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chemeClr val="accent4">
                    <a:lumMod val="75000"/>
                  </a:schemeClr>
                </a:solidFill>
              </a:rPr>
              <a:t>TENS</a:t>
            </a:r>
            <a:endParaRPr lang="es-CL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B7139F37-30F4-4DE3-A56B-648386CD6AF1}"/>
              </a:ext>
            </a:extLst>
          </p:cNvPr>
          <p:cNvSpPr txBox="1"/>
          <p:nvPr/>
        </p:nvSpPr>
        <p:spPr>
          <a:xfrm>
            <a:off x="5801054" y="5484470"/>
            <a:ext cx="3223989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A568D2"/>
                </a:solidFill>
              </a:rPr>
              <a:t>KINESIOLOGO</a:t>
            </a:r>
            <a:endParaRPr lang="es-CL" sz="2400" b="1" dirty="0">
              <a:solidFill>
                <a:srgbClr val="A568D2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E2AF346E-B1B2-4577-8A17-C9A1877B194A}"/>
              </a:ext>
            </a:extLst>
          </p:cNvPr>
          <p:cNvSpPr txBox="1"/>
          <p:nvPr/>
        </p:nvSpPr>
        <p:spPr>
          <a:xfrm>
            <a:off x="2428970" y="5697067"/>
            <a:ext cx="419281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97C777"/>
                </a:solidFill>
              </a:rPr>
              <a:t>ASISTENTE SOCIAL</a:t>
            </a:r>
            <a:endParaRPr lang="es-CL" sz="1600" b="1" dirty="0">
              <a:solidFill>
                <a:srgbClr val="97C777"/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A6FAE458-211F-4DB0-885C-927AF27ADC13}"/>
              </a:ext>
            </a:extLst>
          </p:cNvPr>
          <p:cNvSpPr txBox="1"/>
          <p:nvPr/>
        </p:nvSpPr>
        <p:spPr>
          <a:xfrm>
            <a:off x="5421422" y="5197117"/>
            <a:ext cx="3223989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4F4F"/>
                </a:solidFill>
              </a:rPr>
              <a:t>ENFERMERA</a:t>
            </a:r>
            <a:endParaRPr lang="es-CL" b="1" dirty="0">
              <a:solidFill>
                <a:srgbClr val="FF4F4F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2C248F3-5F04-565F-E5EF-083A1528348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2C0C054-ACF5-10F8-3A92-26654A5B213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655" y="2025278"/>
            <a:ext cx="1468776" cy="119639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71399411-6D80-F609-06DF-678688F8498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4445" y="2053307"/>
            <a:ext cx="1140333" cy="114033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D43413C5-A070-A544-E8D7-FA36D2BCB2CB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Hospitalización Domiciliaria</a:t>
            </a:r>
          </a:p>
        </p:txBody>
      </p:sp>
    </p:spTree>
    <p:extLst>
      <p:ext uri="{BB962C8B-B14F-4D97-AF65-F5344CB8AC3E}">
        <p14:creationId xmlns:p14="http://schemas.microsoft.com/office/powerpoint/2010/main" val="47501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7" grpId="0" animBg="1"/>
      <p:bldP spid="18" grpId="0" animBg="1"/>
      <p:bldP spid="21" grpId="0"/>
      <p:bldP spid="22" grpId="0"/>
      <p:bldP spid="29" grpId="0"/>
      <p:bldP spid="31" grpId="0"/>
      <p:bldP spid="32" grpId="0"/>
      <p:bldP spid="33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2B32C82-DD5D-7B46-D694-CA6381EE84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44587"/>
            <a:ext cx="12192000" cy="488436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8181EEE2-2E43-6B3E-BB45-92B42300960A}"/>
              </a:ext>
            </a:extLst>
          </p:cNvPr>
          <p:cNvSpPr txBox="1"/>
          <p:nvPr/>
        </p:nvSpPr>
        <p:spPr>
          <a:xfrm>
            <a:off x="1" y="1232716"/>
            <a:ext cx="12191999" cy="4896235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endParaRPr lang="es-ES" sz="4400" dirty="0">
              <a:solidFill>
                <a:schemeClr val="bg1"/>
              </a:solidFill>
              <a:latin typeface="Gobcl"/>
              <a:ea typeface="Verdana" panose="020B060403050404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801624" y="1690689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BE66A9F7-EF8A-2ADD-2B75-D448F0DB0FC7}"/>
              </a:ext>
            </a:extLst>
          </p:cNvPr>
          <p:cNvSpPr txBox="1"/>
          <p:nvPr/>
        </p:nvSpPr>
        <p:spPr>
          <a:xfrm>
            <a:off x="8924821" y="2226935"/>
            <a:ext cx="254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Incremento de especialidades que ofrece el hospital.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7673C91C-2786-491A-A7A5-6BDA5EBF2F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983092"/>
              </p:ext>
            </p:extLst>
          </p:nvPr>
        </p:nvGraphicFramePr>
        <p:xfrm>
          <a:off x="801624" y="1207516"/>
          <a:ext cx="6024478" cy="4999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103B0B75-FB5E-4C7F-AC44-9B890C99FCC4}"/>
              </a:ext>
            </a:extLst>
          </p:cNvPr>
          <p:cNvSpPr/>
          <p:nvPr/>
        </p:nvSpPr>
        <p:spPr>
          <a:xfrm>
            <a:off x="2051604" y="3411921"/>
            <a:ext cx="866312" cy="466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 anchorCtr="1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 dirty="0">
                <a:solidFill>
                  <a:srgbClr val="37CBFF"/>
                </a:solidFill>
              </a:rPr>
              <a:t>56 mil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705457E4-AC53-4CA8-8E45-820759BDDB17}"/>
              </a:ext>
            </a:extLst>
          </p:cNvPr>
          <p:cNvSpPr/>
          <p:nvPr/>
        </p:nvSpPr>
        <p:spPr>
          <a:xfrm>
            <a:off x="4475495" y="2363828"/>
            <a:ext cx="953291" cy="466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 anchorCtr="1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 dirty="0">
                <a:solidFill>
                  <a:srgbClr val="37CBFF"/>
                </a:solidFill>
              </a:rPr>
              <a:t>106 mil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5FE0093B-4AF2-4F07-904E-B1B451DB8D1E}"/>
              </a:ext>
            </a:extLst>
          </p:cNvPr>
          <p:cNvSpPr/>
          <p:nvPr/>
        </p:nvSpPr>
        <p:spPr>
          <a:xfrm>
            <a:off x="2816098" y="2958538"/>
            <a:ext cx="866312" cy="466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 anchorCtr="1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 dirty="0">
                <a:solidFill>
                  <a:srgbClr val="56F0DE"/>
                </a:solidFill>
              </a:rPr>
              <a:t>74 mil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6BDFF313-22DC-4856-A9EE-F5FD46D818BF}"/>
              </a:ext>
            </a:extLst>
          </p:cNvPr>
          <p:cNvSpPr/>
          <p:nvPr/>
        </p:nvSpPr>
        <p:spPr>
          <a:xfrm>
            <a:off x="5238711" y="1458804"/>
            <a:ext cx="1149081" cy="466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 anchorCtr="1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 dirty="0">
                <a:solidFill>
                  <a:srgbClr val="56F0DE"/>
                </a:solidFill>
              </a:rPr>
              <a:t>152 mil</a:t>
            </a:r>
          </a:p>
        </p:txBody>
      </p:sp>
      <p:sp>
        <p:nvSpPr>
          <p:cNvPr id="3" name="Flecha: hacia arriba 2">
            <a:extLst>
              <a:ext uri="{FF2B5EF4-FFF2-40B4-BE49-F238E27FC236}">
                <a16:creationId xmlns="" xmlns:a16="http://schemas.microsoft.com/office/drawing/2014/main" id="{948D4507-F354-439B-BDC3-F0601E46B685}"/>
              </a:ext>
            </a:extLst>
          </p:cNvPr>
          <p:cNvSpPr/>
          <p:nvPr/>
        </p:nvSpPr>
        <p:spPr>
          <a:xfrm>
            <a:off x="2317801" y="4199659"/>
            <a:ext cx="1149082" cy="918224"/>
          </a:xfrm>
          <a:prstGeom prst="upArrow">
            <a:avLst>
              <a:gd name="adj1" fmla="val 59913"/>
              <a:gd name="adj2" fmla="val 50000"/>
            </a:avLst>
          </a:prstGeom>
          <a:solidFill>
            <a:srgbClr val="F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bIns="252000" rtlCol="0" anchor="ctr"/>
          <a:lstStyle/>
          <a:p>
            <a:pPr algn="ctr"/>
            <a:r>
              <a:rPr lang="es-ES" sz="2400" b="1" dirty="0"/>
              <a:t>31%</a:t>
            </a:r>
            <a:endParaRPr lang="es-CL" sz="2400" b="1" dirty="0"/>
          </a:p>
        </p:txBody>
      </p:sp>
      <p:sp>
        <p:nvSpPr>
          <p:cNvPr id="20" name="Flecha: hacia arriba 19">
            <a:extLst>
              <a:ext uri="{FF2B5EF4-FFF2-40B4-BE49-F238E27FC236}">
                <a16:creationId xmlns="" xmlns:a16="http://schemas.microsoft.com/office/drawing/2014/main" id="{607DED4A-6633-4E59-8C4B-AD1274FCB132}"/>
              </a:ext>
            </a:extLst>
          </p:cNvPr>
          <p:cNvSpPr/>
          <p:nvPr/>
        </p:nvSpPr>
        <p:spPr>
          <a:xfrm>
            <a:off x="4854245" y="4212016"/>
            <a:ext cx="1149082" cy="918224"/>
          </a:xfrm>
          <a:prstGeom prst="upArrow">
            <a:avLst>
              <a:gd name="adj1" fmla="val 59913"/>
              <a:gd name="adj2" fmla="val 50000"/>
            </a:avLst>
          </a:prstGeom>
          <a:solidFill>
            <a:srgbClr val="F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bIns="252000" rtlCol="0" anchor="ctr"/>
          <a:lstStyle/>
          <a:p>
            <a:pPr algn="ctr"/>
            <a:r>
              <a:rPr lang="es-ES" sz="2400" b="1" dirty="0"/>
              <a:t>43%</a:t>
            </a:r>
            <a:endParaRPr lang="es-CL" sz="24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43C638AB-E3F0-4873-BE80-5C4ACD318E5B}"/>
              </a:ext>
            </a:extLst>
          </p:cNvPr>
          <p:cNvSpPr txBox="1"/>
          <p:nvPr/>
        </p:nvSpPr>
        <p:spPr>
          <a:xfrm>
            <a:off x="8924821" y="3634781"/>
            <a:ext cx="2950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Mejoras en el arsenal farmacológico,</a:t>
            </a:r>
            <a:r>
              <a:rPr kumimoji="0" lang="es-C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ampliando canastas de fármacos.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9D1E0D2-9372-4CE8-973E-332EA31805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9765" y="3868151"/>
            <a:ext cx="1056145" cy="607696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AB3CEEAE-90D7-4348-A4F6-4CE9E87272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2445" y="2226934"/>
            <a:ext cx="930784" cy="10156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CAF26783-DF7B-E7B1-56E7-BA2C90A97C9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pic>
        <p:nvPicPr>
          <p:cNvPr id="22" name="Marcador de contenido 4">
            <a:extLst>
              <a:ext uri="{FF2B5EF4-FFF2-40B4-BE49-F238E27FC236}">
                <a16:creationId xmlns="" xmlns:a16="http://schemas.microsoft.com/office/drawing/2014/main" id="{87C96189-7AC4-D9C8-E0B6-EBBBB9CC092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346607DA-2D59-FA57-1FD9-CB1C540C96B1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Farmacia CAE</a:t>
            </a:r>
            <a:endParaRPr lang="es-CL" sz="4800" b="1" dirty="0">
              <a:latin typeface="Gobcl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="" xmlns:a16="http://schemas.microsoft.com/office/drawing/2014/main" id="{04B16128-CB5D-3087-7A9E-5374F142B17C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28" name="Imagen 27">
              <a:extLst>
                <a:ext uri="{FF2B5EF4-FFF2-40B4-BE49-F238E27FC236}">
                  <a16:creationId xmlns="" xmlns:a16="http://schemas.microsoft.com/office/drawing/2014/main" id="{B87AF809-019B-17A6-FCFE-EBA3C729F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29" name="CuadroTexto 28">
              <a:extLst>
                <a:ext uri="{FF2B5EF4-FFF2-40B4-BE49-F238E27FC236}">
                  <a16:creationId xmlns="" xmlns:a16="http://schemas.microsoft.com/office/drawing/2014/main" id="{C6D93BBE-1D85-2151-B595-0C82BB405451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751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2" grpId="0"/>
      <p:bldGraphic spid="11" grpId="0">
        <p:bldAsOne/>
      </p:bldGraphic>
      <p:bldP spid="15" grpId="0"/>
      <p:bldP spid="16" grpId="0"/>
      <p:bldP spid="17" grpId="0"/>
      <p:bldP spid="18" grpId="0"/>
      <p:bldP spid="3" grpId="0" animBg="1"/>
      <p:bldP spid="20" grpId="0" animBg="1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477" y="6254846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801624" y="1690689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485CD40A-044B-439D-BA14-53E216D00A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201325"/>
              </p:ext>
            </p:extLst>
          </p:nvPr>
        </p:nvGraphicFramePr>
        <p:xfrm>
          <a:off x="6638085" y="1345848"/>
          <a:ext cx="4841745" cy="245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F25A4012-E7DA-4881-8570-F3F2D08819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9143059"/>
              </p:ext>
            </p:extLst>
          </p:nvPr>
        </p:nvGraphicFramePr>
        <p:xfrm>
          <a:off x="712170" y="1111019"/>
          <a:ext cx="5235646" cy="278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68E96FA7-BDFF-4246-8DB4-ECE45F0EAC17}"/>
              </a:ext>
            </a:extLst>
          </p:cNvPr>
          <p:cNvSpPr/>
          <p:nvPr/>
        </p:nvSpPr>
        <p:spPr>
          <a:xfrm>
            <a:off x="9362209" y="1457320"/>
            <a:ext cx="1855140" cy="466738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 anchorCtr="1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3600" b="1" dirty="0">
                <a:solidFill>
                  <a:schemeClr val="accent4">
                    <a:lumMod val="75000"/>
                  </a:schemeClr>
                </a:solidFill>
              </a:rPr>
              <a:t>53 mil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="" xmlns:a16="http://schemas.microsoft.com/office/drawing/2014/main" id="{B242CFDD-9A0D-459A-B920-021A47FDAA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715208"/>
              </p:ext>
            </p:extLst>
          </p:nvPr>
        </p:nvGraphicFramePr>
        <p:xfrm>
          <a:off x="712170" y="4128546"/>
          <a:ext cx="10678206" cy="1841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="" xmlns:a16="http://schemas.microsoft.com/office/drawing/2014/main" id="{0093A2C1-9A96-457E-9A8A-74630A9EB55F}"/>
              </a:ext>
            </a:extLst>
          </p:cNvPr>
          <p:cNvCxnSpPr/>
          <p:nvPr/>
        </p:nvCxnSpPr>
        <p:spPr>
          <a:xfrm>
            <a:off x="5550197" y="4529470"/>
            <a:ext cx="0" cy="194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EC987A46-FFFD-4781-928B-13CFA9A414C7}"/>
              </a:ext>
            </a:extLst>
          </p:cNvPr>
          <p:cNvSpPr txBox="1"/>
          <p:nvPr/>
        </p:nvSpPr>
        <p:spPr>
          <a:xfrm>
            <a:off x="5550197" y="6119439"/>
            <a:ext cx="108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C2A5"/>
                </a:solidFill>
              </a:rPr>
              <a:t>2022</a:t>
            </a:r>
            <a:endParaRPr lang="es-CL" b="1" dirty="0">
              <a:solidFill>
                <a:srgbClr val="00C2A5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E675EFC2-CA00-4DE0-BA74-98B822544D03}"/>
              </a:ext>
            </a:extLst>
          </p:cNvPr>
          <p:cNvSpPr txBox="1"/>
          <p:nvPr/>
        </p:nvSpPr>
        <p:spPr>
          <a:xfrm>
            <a:off x="4730977" y="6119439"/>
            <a:ext cx="819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B0F0"/>
                </a:solidFill>
              </a:rPr>
              <a:t>2021</a:t>
            </a:r>
            <a:endParaRPr lang="es-CL" b="1" dirty="0">
              <a:solidFill>
                <a:srgbClr val="00B0F0"/>
              </a:solidFill>
            </a:endParaRP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="" xmlns:a16="http://schemas.microsoft.com/office/drawing/2014/main" id="{D6273611-0090-49F6-85CB-A286B98C6166}"/>
              </a:ext>
            </a:extLst>
          </p:cNvPr>
          <p:cNvCxnSpPr/>
          <p:nvPr/>
        </p:nvCxnSpPr>
        <p:spPr>
          <a:xfrm>
            <a:off x="5645888" y="6130072"/>
            <a:ext cx="595424" cy="0"/>
          </a:xfrm>
          <a:prstGeom prst="straightConnector1">
            <a:avLst/>
          </a:prstGeom>
          <a:ln w="38100">
            <a:solidFill>
              <a:srgbClr val="00C2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="" xmlns:a16="http://schemas.microsoft.com/office/drawing/2014/main" id="{738A66B1-21F7-4AF7-970B-B2148A520DBD}"/>
              </a:ext>
            </a:extLst>
          </p:cNvPr>
          <p:cNvCxnSpPr>
            <a:cxnSpLocks/>
          </p:cNvCxnSpPr>
          <p:nvPr/>
        </p:nvCxnSpPr>
        <p:spPr>
          <a:xfrm flipH="1">
            <a:off x="4864139" y="6130072"/>
            <a:ext cx="595424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="" xmlns:a16="http://schemas.microsoft.com/office/drawing/2014/main" id="{012FE0C1-AA56-4C4C-91EB-2A68813E81BD}"/>
              </a:ext>
            </a:extLst>
          </p:cNvPr>
          <p:cNvCxnSpPr/>
          <p:nvPr/>
        </p:nvCxnSpPr>
        <p:spPr>
          <a:xfrm>
            <a:off x="297712" y="3990873"/>
            <a:ext cx="114618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A5F8F27-B58D-8878-2FEB-11F923D9385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E1C676C-7122-ED91-B889-1F1929316460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Exámenes de Laboratorio</a:t>
            </a:r>
            <a:endParaRPr lang="es-CL" sz="4800" b="1" dirty="0">
              <a:latin typeface="Gobcl"/>
            </a:endParaRPr>
          </a:p>
        </p:txBody>
      </p:sp>
    </p:spTree>
    <p:extLst>
      <p:ext uri="{BB962C8B-B14F-4D97-AF65-F5344CB8AC3E}">
        <p14:creationId xmlns:p14="http://schemas.microsoft.com/office/powerpoint/2010/main" val="290116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570C0829-9C1B-42B9-F7FC-E5E467C7CA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34530"/>
            <a:ext cx="12192000" cy="55234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055C783-49A5-A9CD-9577-47834723A8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1334529"/>
            <a:ext cx="12192000" cy="5523471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801624" y="1972911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7796BD1-4981-40B3-268C-FCFB709762F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C0092C42-10EE-49FA-A085-57A00E14919E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Donación de Sangre</a:t>
            </a:r>
            <a:endParaRPr lang="es-CL" sz="4800" b="1" dirty="0">
              <a:latin typeface="Gobcl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="" xmlns:a16="http://schemas.microsoft.com/office/drawing/2014/main" id="{F8745403-B0AB-F9FB-0937-39CCD0A75B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195170"/>
              </p:ext>
            </p:extLst>
          </p:nvPr>
        </p:nvGraphicFramePr>
        <p:xfrm>
          <a:off x="874776" y="1863820"/>
          <a:ext cx="5613991" cy="358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="" xmlns:a16="http://schemas.microsoft.com/office/drawing/2014/main" id="{9B814061-6B39-868A-2B8A-6190443ECE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1141955"/>
              </p:ext>
            </p:extLst>
          </p:nvPr>
        </p:nvGraphicFramePr>
        <p:xfrm>
          <a:off x="7123814" y="3155249"/>
          <a:ext cx="4008474" cy="3491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91DED20A-2EB1-41BC-C3C4-D0594FE1DDF1}"/>
              </a:ext>
            </a:extLst>
          </p:cNvPr>
          <p:cNvSpPr txBox="1"/>
          <p:nvPr/>
        </p:nvSpPr>
        <p:spPr>
          <a:xfrm>
            <a:off x="7688051" y="1315902"/>
            <a:ext cx="28800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chemeClr val="bg1"/>
                </a:solidFill>
                <a:latin typeface="Abadi" panose="020B0604020104020204" pitchFamily="34" charset="0"/>
              </a:rPr>
              <a:t>547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0E96CC20-577D-C135-7F7C-1E6A3F7D0CA4}"/>
              </a:ext>
            </a:extLst>
          </p:cNvPr>
          <p:cNvSpPr txBox="1"/>
          <p:nvPr/>
        </p:nvSpPr>
        <p:spPr>
          <a:xfrm>
            <a:off x="7688047" y="2342161"/>
            <a:ext cx="288000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4F4F"/>
                </a:solidFill>
                <a:latin typeface="Abadi" panose="020B0604020104020204" pitchFamily="34" charset="0"/>
              </a:rPr>
              <a:t>Atención de Donantes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="" xmlns:a16="http://schemas.microsoft.com/office/drawing/2014/main" id="{E6FA0BD6-9646-4B1F-E828-FBE75D34DC46}"/>
              </a:ext>
            </a:extLst>
          </p:cNvPr>
          <p:cNvCxnSpPr/>
          <p:nvPr/>
        </p:nvCxnSpPr>
        <p:spPr>
          <a:xfrm>
            <a:off x="8054751" y="2342161"/>
            <a:ext cx="2057022" cy="0"/>
          </a:xfrm>
          <a:prstGeom prst="line">
            <a:avLst/>
          </a:prstGeom>
          <a:ln w="76200">
            <a:solidFill>
              <a:srgbClr val="FF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88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570C0829-9C1B-42B9-F7FC-E5E467C7CA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34530"/>
            <a:ext cx="12192000" cy="432684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055C783-49A5-A9CD-9577-47834723A8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4530"/>
            <a:ext cx="12192000" cy="4326849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8CF1A321-7C1B-1F37-6253-CFD1C6DA337A}"/>
              </a:ext>
            </a:extLst>
          </p:cNvPr>
          <p:cNvSpPr txBox="1">
            <a:spLocks/>
          </p:cNvSpPr>
          <p:nvPr/>
        </p:nvSpPr>
        <p:spPr>
          <a:xfrm>
            <a:off x="801624" y="1972911"/>
            <a:ext cx="10515600" cy="3269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="" xmlns:a16="http://schemas.microsoft.com/office/drawing/2014/main" id="{2E60B6B6-C21A-4B15-8292-3D326B669C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010468"/>
              </p:ext>
            </p:extLst>
          </p:nvPr>
        </p:nvGraphicFramePr>
        <p:xfrm>
          <a:off x="654868" y="1796637"/>
          <a:ext cx="6901543" cy="3576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B7195E4A-762D-44F0-8FC7-8E1CD3E05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992545"/>
              </p:ext>
            </p:extLst>
          </p:nvPr>
        </p:nvGraphicFramePr>
        <p:xfrm>
          <a:off x="6854703" y="2064303"/>
          <a:ext cx="4899909" cy="3178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7796BD1-4981-40B3-268C-FCFB709762F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C0092C42-10EE-49FA-A085-57A00E14919E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Exámenes de Imagenología</a:t>
            </a:r>
            <a:endParaRPr lang="es-CL" sz="4800" b="1" dirty="0">
              <a:latin typeface="Gobcl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="" xmlns:a16="http://schemas.microsoft.com/office/drawing/2014/main" id="{0B8D9004-EB36-0E15-9351-5B5A98EFF7E0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17" name="Imagen 16">
              <a:extLst>
                <a:ext uri="{FF2B5EF4-FFF2-40B4-BE49-F238E27FC236}">
                  <a16:creationId xmlns="" xmlns:a16="http://schemas.microsoft.com/office/drawing/2014/main" id="{1733AC72-0E06-FDD6-7D01-FEF2905E7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8" name="CuadroTexto 17">
              <a:extLst>
                <a:ext uri="{FF2B5EF4-FFF2-40B4-BE49-F238E27FC236}">
                  <a16:creationId xmlns="" xmlns:a16="http://schemas.microsoft.com/office/drawing/2014/main" id="{160D8FD4-9B7D-311C-591A-30491666CC8B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831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6" grpId="0">
        <p:bldAsOne/>
      </p:bldGraphic>
      <p:bldGraphic spid="10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1475A41D-0750-4066-BBD1-7796430E2C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354148"/>
              </p:ext>
            </p:extLst>
          </p:nvPr>
        </p:nvGraphicFramePr>
        <p:xfrm>
          <a:off x="2751221" y="1300198"/>
          <a:ext cx="6689558" cy="4823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0955D6D-8F9C-8095-794D-DFD1CA29E48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11203D2D-108F-77E0-C4CE-78EC8A2D6333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Tipos de Exámenes de Imagenología</a:t>
            </a:r>
            <a:endParaRPr lang="es-CL" sz="4800" b="1" dirty="0">
              <a:latin typeface="Gobcl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014F2A06-065D-98C1-3AE0-9E57CA38CA11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9" name="Imagen 8">
              <a:extLst>
                <a:ext uri="{FF2B5EF4-FFF2-40B4-BE49-F238E27FC236}">
                  <a16:creationId xmlns="" xmlns:a16="http://schemas.microsoft.com/office/drawing/2014/main" id="{5B65F113-6050-F88B-A105-EB5C7F7AE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="" xmlns:a16="http://schemas.microsoft.com/office/drawing/2014/main" id="{73E85B6D-600F-14AB-D941-A194D8503E94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478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D155CBBF-44B9-46B0-BD37-96CE447F37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423850"/>
              </p:ext>
            </p:extLst>
          </p:nvPr>
        </p:nvGraphicFramePr>
        <p:xfrm>
          <a:off x="1087355" y="1956809"/>
          <a:ext cx="43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4E21D04B-073B-4240-A347-FA2BFFF679E2}"/>
              </a:ext>
            </a:extLst>
          </p:cNvPr>
          <p:cNvSpPr/>
          <p:nvPr/>
        </p:nvSpPr>
        <p:spPr>
          <a:xfrm>
            <a:off x="1287379" y="1577417"/>
            <a:ext cx="3970421" cy="529161"/>
          </a:xfrm>
          <a:prstGeom prst="rect">
            <a:avLst/>
          </a:prstGeom>
          <a:solidFill>
            <a:srgbClr val="FFE5E5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3200" b="1" dirty="0">
                <a:solidFill>
                  <a:srgbClr val="FF0000"/>
                </a:solidFill>
              </a:rPr>
              <a:t>ECOGRAFÍAS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26AED7A1-B9DF-EB2B-E971-4B9767E07DB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graphicFrame>
        <p:nvGraphicFramePr>
          <p:cNvPr id="4" name="Gráfico 3">
            <a:extLst>
              <a:ext uri="{FF2B5EF4-FFF2-40B4-BE49-F238E27FC236}">
                <a16:creationId xmlns="" xmlns:a16="http://schemas.microsoft.com/office/drawing/2014/main" id="{8678541E-6C6C-D663-F9E2-9B61A8F5F3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5726383"/>
              </p:ext>
            </p:extLst>
          </p:nvPr>
        </p:nvGraphicFramePr>
        <p:xfrm>
          <a:off x="5938337" y="2074461"/>
          <a:ext cx="5510463" cy="441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890283FE-BB83-57FE-6E1D-8B970091979A}"/>
              </a:ext>
            </a:extLst>
          </p:cNvPr>
          <p:cNvSpPr/>
          <p:nvPr/>
        </p:nvSpPr>
        <p:spPr>
          <a:xfrm>
            <a:off x="6581275" y="1577417"/>
            <a:ext cx="4186988" cy="529161"/>
          </a:xfrm>
          <a:prstGeom prst="rect">
            <a:avLst/>
          </a:prstGeom>
          <a:solidFill>
            <a:srgbClr val="A3E7FF"/>
          </a:solidFill>
          <a:ln w="38100">
            <a:solidFill>
              <a:srgbClr val="056B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b="1" dirty="0">
                <a:solidFill>
                  <a:srgbClr val="002060"/>
                </a:solidFill>
              </a:rPr>
              <a:t>S</a:t>
            </a:r>
            <a:r>
              <a:rPr lang="es-CL" sz="3200" b="1" dirty="0">
                <a:solidFill>
                  <a:srgbClr val="002060"/>
                </a:solidFill>
              </a:rPr>
              <a:t>CANNER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95A27489-A359-7319-CA77-04B95409326A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Tipos de Exámenes de Imagenología</a:t>
            </a:r>
            <a:endParaRPr lang="es-CL" sz="4800" b="1" dirty="0">
              <a:latin typeface="Gobcl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EEC87EAF-6CF1-3CB5-1883-0DE5F3F7AEFB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11" name="Imagen 10">
              <a:extLst>
                <a:ext uri="{FF2B5EF4-FFF2-40B4-BE49-F238E27FC236}">
                  <a16:creationId xmlns="" xmlns:a16="http://schemas.microsoft.com/office/drawing/2014/main" id="{C579BA71-9D90-AA66-E963-DDEED1D35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="" xmlns:a16="http://schemas.microsoft.com/office/drawing/2014/main" id="{B1160DA5-DBA0-D9A2-B672-8E4998447908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310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008591DC-19E0-DB53-168B-96073F66D3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-635"/>
            <a:ext cx="12192000" cy="6858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600830ED-AEB4-42ED-9CD0-F52FCDCBB5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307" y="894596"/>
            <a:ext cx="3471847" cy="347184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982B3B04-B7F0-4732-84F2-2CD249AC48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4166" y="1629619"/>
            <a:ext cx="1957421" cy="1957421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6B85A2D9-5382-A8BB-F479-5D9586DEB5F3}"/>
              </a:ext>
            </a:extLst>
          </p:cNvPr>
          <p:cNvSpPr txBox="1"/>
          <p:nvPr/>
        </p:nvSpPr>
        <p:spPr>
          <a:xfrm>
            <a:off x="0" y="185471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GES 2022</a:t>
            </a:r>
            <a:endParaRPr lang="es-CL" sz="4800" b="1" dirty="0">
              <a:latin typeface="Gobcl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0FB890-6BD4-08A6-3085-3FF5B7C17442}"/>
              </a:ext>
            </a:extLst>
          </p:cNvPr>
          <p:cNvSpPr txBox="1"/>
          <p:nvPr/>
        </p:nvSpPr>
        <p:spPr>
          <a:xfrm>
            <a:off x="-3824" y="4037501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Nuevas garantías GES (86 y 87)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09553AC8-0C84-3484-552F-69B785FD1532}"/>
              </a:ext>
            </a:extLst>
          </p:cNvPr>
          <p:cNvSpPr txBox="1"/>
          <p:nvPr/>
        </p:nvSpPr>
        <p:spPr>
          <a:xfrm>
            <a:off x="983100" y="5046983"/>
            <a:ext cx="10434181" cy="1102866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2" algn="just">
              <a:spcAft>
                <a:spcPts val="200"/>
              </a:spcAft>
            </a:pP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Atención Integral de Salud en Agresión Sexual Aguda. </a:t>
            </a:r>
          </a:p>
          <a:p>
            <a:pPr lvl="2" algn="just">
              <a:spcAft>
                <a:spcPts val="1200"/>
              </a:spcAft>
            </a:pP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Rehabilitación </a:t>
            </a:r>
            <a:r>
              <a:rPr lang="es-ES" sz="3200" dirty="0" err="1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Sars</a:t>
            </a: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Cov</a:t>
            </a: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 2.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B963895-FB7C-4055-A7D2-67C31A20582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59" y="741301"/>
            <a:ext cx="2926152" cy="40024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AB004104-F18D-428D-AE25-7B83C6699BA5}"/>
              </a:ext>
            </a:extLst>
          </p:cNvPr>
          <p:cNvSpPr txBox="1"/>
          <p:nvPr/>
        </p:nvSpPr>
        <p:spPr>
          <a:xfrm>
            <a:off x="763461" y="1657560"/>
            <a:ext cx="1650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/>
              <a:t>100%</a:t>
            </a:r>
            <a:endParaRPr lang="es-CL" sz="4800" b="1" dirty="0"/>
          </a:p>
        </p:txBody>
      </p:sp>
      <p:sp>
        <p:nvSpPr>
          <p:cNvPr id="26" name="Freeform 15">
            <a:extLst>
              <a:ext uri="{FF2B5EF4-FFF2-40B4-BE49-F238E27FC236}">
                <a16:creationId xmlns="" xmlns:a16="http://schemas.microsoft.com/office/drawing/2014/main" id="{C399C2B6-AC69-11B6-6776-944225095077}"/>
              </a:ext>
            </a:extLst>
          </p:cNvPr>
          <p:cNvSpPr>
            <a:spLocks noEditPoints="1"/>
          </p:cNvSpPr>
          <p:nvPr/>
        </p:nvSpPr>
        <p:spPr bwMode="auto">
          <a:xfrm rot="10800000">
            <a:off x="1408651" y="5166190"/>
            <a:ext cx="360000" cy="360000"/>
          </a:xfrm>
          <a:custGeom>
            <a:avLst/>
            <a:gdLst>
              <a:gd name="T0" fmla="*/ 2147483646 w 55"/>
              <a:gd name="T1" fmla="*/ 2147483646 h 55"/>
              <a:gd name="T2" fmla="*/ 0 w 55"/>
              <a:gd name="T3" fmla="*/ 2147483646 h 55"/>
              <a:gd name="T4" fmla="*/ 2147483646 w 55"/>
              <a:gd name="T5" fmla="*/ 0 h 55"/>
              <a:gd name="T6" fmla="*/ 2147483646 w 55"/>
              <a:gd name="T7" fmla="*/ 2147483646 h 55"/>
              <a:gd name="T8" fmla="*/ 2147483646 w 55"/>
              <a:gd name="T9" fmla="*/ 2147483646 h 55"/>
              <a:gd name="T10" fmla="*/ 2147483646 w 55"/>
              <a:gd name="T11" fmla="*/ 2147483646 h 55"/>
              <a:gd name="T12" fmla="*/ 2147483646 w 55"/>
              <a:gd name="T13" fmla="*/ 2147483646 h 55"/>
              <a:gd name="T14" fmla="*/ 2147483646 w 55"/>
              <a:gd name="T15" fmla="*/ 2147483646 h 55"/>
              <a:gd name="T16" fmla="*/ 2147483646 w 55"/>
              <a:gd name="T17" fmla="*/ 2147483646 h 55"/>
              <a:gd name="T18" fmla="*/ 2147483646 w 55"/>
              <a:gd name="T19" fmla="*/ 2147483646 h 55"/>
              <a:gd name="T20" fmla="*/ 2147483646 w 55"/>
              <a:gd name="T21" fmla="*/ 2147483646 h 55"/>
              <a:gd name="T22" fmla="*/ 2147483646 w 55"/>
              <a:gd name="T23" fmla="*/ 2147483646 h 55"/>
              <a:gd name="T24" fmla="*/ 2147483646 w 55"/>
              <a:gd name="T25" fmla="*/ 2147483646 h 55"/>
              <a:gd name="T26" fmla="*/ 2147483646 w 55"/>
              <a:gd name="T27" fmla="*/ 2147483646 h 55"/>
              <a:gd name="T28" fmla="*/ 2147483646 w 55"/>
              <a:gd name="T29" fmla="*/ 2147483646 h 55"/>
              <a:gd name="T30" fmla="*/ 2147483646 w 55"/>
              <a:gd name="T31" fmla="*/ 2147483646 h 55"/>
              <a:gd name="T32" fmla="*/ 2147483646 w 55"/>
              <a:gd name="T33" fmla="*/ 2147483646 h 55"/>
              <a:gd name="T34" fmla="*/ 2147483646 w 55"/>
              <a:gd name="T35" fmla="*/ 2147483646 h 55"/>
              <a:gd name="T36" fmla="*/ 2147483646 w 55"/>
              <a:gd name="T37" fmla="*/ 2147483646 h 55"/>
              <a:gd name="T38" fmla="*/ 2147483646 w 55"/>
              <a:gd name="T39" fmla="*/ 2147483646 h 55"/>
              <a:gd name="T40" fmla="*/ 2147483646 w 55"/>
              <a:gd name="T41" fmla="*/ 2147483646 h 55"/>
              <a:gd name="T42" fmla="*/ 2147483646 w 55"/>
              <a:gd name="T43" fmla="*/ 2147483646 h 55"/>
              <a:gd name="T44" fmla="*/ 2147483646 w 55"/>
              <a:gd name="T45" fmla="*/ 2147483646 h 55"/>
              <a:gd name="T46" fmla="*/ 2147483646 w 55"/>
              <a:gd name="T47" fmla="*/ 2147483646 h 55"/>
              <a:gd name="T48" fmla="*/ 2147483646 w 55"/>
              <a:gd name="T49" fmla="*/ 2147483646 h 55"/>
              <a:gd name="T50" fmla="*/ 2147483646 w 55"/>
              <a:gd name="T51" fmla="*/ 2147483646 h 5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6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6"/>
                  <a:pt x="38" y="8"/>
                  <a:pt x="27" y="8"/>
                </a:cubicBezTo>
                <a:close/>
                <a:moveTo>
                  <a:pt x="41" y="31"/>
                </a:moveTo>
                <a:cubicBezTo>
                  <a:pt x="41" y="31"/>
                  <a:pt x="40" y="32"/>
                  <a:pt x="40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40"/>
                  <a:pt x="26" y="40"/>
                </a:cubicBezTo>
                <a:cubicBezTo>
                  <a:pt x="26" y="40"/>
                  <a:pt x="25" y="40"/>
                  <a:pt x="25" y="3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3" y="27"/>
                  <a:pt x="13" y="27"/>
                </a:cubicBezTo>
                <a:cubicBezTo>
                  <a:pt x="13" y="27"/>
                  <a:pt x="14" y="27"/>
                  <a:pt x="14" y="26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6" y="15"/>
                  <a:pt x="26" y="15"/>
                </a:cubicBezTo>
                <a:cubicBezTo>
                  <a:pt x="27" y="15"/>
                  <a:pt x="27" y="15"/>
                  <a:pt x="27" y="16"/>
                </a:cubicBezTo>
                <a:cubicBezTo>
                  <a:pt x="27" y="23"/>
                  <a:pt x="27" y="23"/>
                  <a:pt x="27" y="23"/>
                </a:cubicBezTo>
                <a:cubicBezTo>
                  <a:pt x="40" y="23"/>
                  <a:pt x="40" y="23"/>
                  <a:pt x="40" y="23"/>
                </a:cubicBezTo>
                <a:cubicBezTo>
                  <a:pt x="40" y="23"/>
                  <a:pt x="41" y="23"/>
                  <a:pt x="41" y="24"/>
                </a:cubicBezTo>
                <a:lnTo>
                  <a:pt x="41" y="31"/>
                </a:lnTo>
                <a:close/>
              </a:path>
            </a:pathLst>
          </a:custGeom>
          <a:solidFill>
            <a:srgbClr val="53FFA1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27" name="Freeform 15">
            <a:extLst>
              <a:ext uri="{FF2B5EF4-FFF2-40B4-BE49-F238E27FC236}">
                <a16:creationId xmlns="" xmlns:a16="http://schemas.microsoft.com/office/drawing/2014/main" id="{528336D1-215F-EC04-7FE4-F53B56CA157F}"/>
              </a:ext>
            </a:extLst>
          </p:cNvPr>
          <p:cNvSpPr>
            <a:spLocks noEditPoints="1"/>
          </p:cNvSpPr>
          <p:nvPr/>
        </p:nvSpPr>
        <p:spPr bwMode="auto">
          <a:xfrm rot="10800000">
            <a:off x="1408652" y="5653543"/>
            <a:ext cx="360000" cy="360000"/>
          </a:xfrm>
          <a:custGeom>
            <a:avLst/>
            <a:gdLst>
              <a:gd name="T0" fmla="*/ 2147483646 w 55"/>
              <a:gd name="T1" fmla="*/ 2147483646 h 55"/>
              <a:gd name="T2" fmla="*/ 0 w 55"/>
              <a:gd name="T3" fmla="*/ 2147483646 h 55"/>
              <a:gd name="T4" fmla="*/ 2147483646 w 55"/>
              <a:gd name="T5" fmla="*/ 0 h 55"/>
              <a:gd name="T6" fmla="*/ 2147483646 w 55"/>
              <a:gd name="T7" fmla="*/ 2147483646 h 55"/>
              <a:gd name="T8" fmla="*/ 2147483646 w 55"/>
              <a:gd name="T9" fmla="*/ 2147483646 h 55"/>
              <a:gd name="T10" fmla="*/ 2147483646 w 55"/>
              <a:gd name="T11" fmla="*/ 2147483646 h 55"/>
              <a:gd name="T12" fmla="*/ 2147483646 w 55"/>
              <a:gd name="T13" fmla="*/ 2147483646 h 55"/>
              <a:gd name="T14" fmla="*/ 2147483646 w 55"/>
              <a:gd name="T15" fmla="*/ 2147483646 h 55"/>
              <a:gd name="T16" fmla="*/ 2147483646 w 55"/>
              <a:gd name="T17" fmla="*/ 2147483646 h 55"/>
              <a:gd name="T18" fmla="*/ 2147483646 w 55"/>
              <a:gd name="T19" fmla="*/ 2147483646 h 55"/>
              <a:gd name="T20" fmla="*/ 2147483646 w 55"/>
              <a:gd name="T21" fmla="*/ 2147483646 h 55"/>
              <a:gd name="T22" fmla="*/ 2147483646 w 55"/>
              <a:gd name="T23" fmla="*/ 2147483646 h 55"/>
              <a:gd name="T24" fmla="*/ 2147483646 w 55"/>
              <a:gd name="T25" fmla="*/ 2147483646 h 55"/>
              <a:gd name="T26" fmla="*/ 2147483646 w 55"/>
              <a:gd name="T27" fmla="*/ 2147483646 h 55"/>
              <a:gd name="T28" fmla="*/ 2147483646 w 55"/>
              <a:gd name="T29" fmla="*/ 2147483646 h 55"/>
              <a:gd name="T30" fmla="*/ 2147483646 w 55"/>
              <a:gd name="T31" fmla="*/ 2147483646 h 55"/>
              <a:gd name="T32" fmla="*/ 2147483646 w 55"/>
              <a:gd name="T33" fmla="*/ 2147483646 h 55"/>
              <a:gd name="T34" fmla="*/ 2147483646 w 55"/>
              <a:gd name="T35" fmla="*/ 2147483646 h 55"/>
              <a:gd name="T36" fmla="*/ 2147483646 w 55"/>
              <a:gd name="T37" fmla="*/ 2147483646 h 55"/>
              <a:gd name="T38" fmla="*/ 2147483646 w 55"/>
              <a:gd name="T39" fmla="*/ 2147483646 h 55"/>
              <a:gd name="T40" fmla="*/ 2147483646 w 55"/>
              <a:gd name="T41" fmla="*/ 2147483646 h 55"/>
              <a:gd name="T42" fmla="*/ 2147483646 w 55"/>
              <a:gd name="T43" fmla="*/ 2147483646 h 55"/>
              <a:gd name="T44" fmla="*/ 2147483646 w 55"/>
              <a:gd name="T45" fmla="*/ 2147483646 h 55"/>
              <a:gd name="T46" fmla="*/ 2147483646 w 55"/>
              <a:gd name="T47" fmla="*/ 2147483646 h 55"/>
              <a:gd name="T48" fmla="*/ 2147483646 w 55"/>
              <a:gd name="T49" fmla="*/ 2147483646 h 55"/>
              <a:gd name="T50" fmla="*/ 2147483646 w 55"/>
              <a:gd name="T51" fmla="*/ 2147483646 h 5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6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6"/>
                  <a:pt x="38" y="8"/>
                  <a:pt x="27" y="8"/>
                </a:cubicBezTo>
                <a:close/>
                <a:moveTo>
                  <a:pt x="41" y="31"/>
                </a:moveTo>
                <a:cubicBezTo>
                  <a:pt x="41" y="31"/>
                  <a:pt x="40" y="32"/>
                  <a:pt x="40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40"/>
                  <a:pt x="26" y="40"/>
                </a:cubicBezTo>
                <a:cubicBezTo>
                  <a:pt x="26" y="40"/>
                  <a:pt x="25" y="40"/>
                  <a:pt x="25" y="3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3" y="27"/>
                  <a:pt x="13" y="27"/>
                </a:cubicBezTo>
                <a:cubicBezTo>
                  <a:pt x="13" y="27"/>
                  <a:pt x="14" y="27"/>
                  <a:pt x="14" y="26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6" y="15"/>
                  <a:pt x="26" y="15"/>
                </a:cubicBezTo>
                <a:cubicBezTo>
                  <a:pt x="27" y="15"/>
                  <a:pt x="27" y="15"/>
                  <a:pt x="27" y="16"/>
                </a:cubicBezTo>
                <a:cubicBezTo>
                  <a:pt x="27" y="23"/>
                  <a:pt x="27" y="23"/>
                  <a:pt x="27" y="23"/>
                </a:cubicBezTo>
                <a:cubicBezTo>
                  <a:pt x="40" y="23"/>
                  <a:pt x="40" y="23"/>
                  <a:pt x="40" y="23"/>
                </a:cubicBezTo>
                <a:cubicBezTo>
                  <a:pt x="40" y="23"/>
                  <a:pt x="41" y="23"/>
                  <a:pt x="41" y="24"/>
                </a:cubicBezTo>
                <a:lnTo>
                  <a:pt x="41" y="31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05A039D-384E-9197-19E2-26BE2673E6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3AFA520-09EF-46C9-1CA9-A126FAE9F992}"/>
              </a:ext>
            </a:extLst>
          </p:cNvPr>
          <p:cNvSpPr txBox="1"/>
          <p:nvPr/>
        </p:nvSpPr>
        <p:spPr>
          <a:xfrm>
            <a:off x="6773758" y="1202127"/>
            <a:ext cx="28800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rgbClr val="002060"/>
                </a:solidFill>
                <a:latin typeface="Abadi" panose="020B0604020104020204" pitchFamily="34" charset="0"/>
              </a:rPr>
              <a:t>7 MIL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EF51FE86-18C3-C02E-A846-A4D514AA33E6}"/>
              </a:ext>
            </a:extLst>
          </p:cNvPr>
          <p:cNvCxnSpPr/>
          <p:nvPr/>
        </p:nvCxnSpPr>
        <p:spPr>
          <a:xfrm>
            <a:off x="6781593" y="1338755"/>
            <a:ext cx="28800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9B188EB1-B51A-4152-6DB6-1506E9F5BEC1}"/>
              </a:ext>
            </a:extLst>
          </p:cNvPr>
          <p:cNvSpPr txBox="1"/>
          <p:nvPr/>
        </p:nvSpPr>
        <p:spPr>
          <a:xfrm>
            <a:off x="6773757" y="2393840"/>
            <a:ext cx="28800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rgbClr val="002060"/>
                </a:solidFill>
                <a:latin typeface="Abadi" panose="020B0604020104020204" pitchFamily="34" charset="0"/>
              </a:rPr>
              <a:t>39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8E4EF540-D78E-231D-6098-E44CDA942FEA}"/>
              </a:ext>
            </a:extLst>
          </p:cNvPr>
          <p:cNvSpPr txBox="1"/>
          <p:nvPr/>
        </p:nvSpPr>
        <p:spPr>
          <a:xfrm>
            <a:off x="6781593" y="3269572"/>
            <a:ext cx="287216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2060"/>
                </a:solidFill>
                <a:latin typeface="Abadi" panose="020B0604020104020204" pitchFamily="34" charset="0"/>
              </a:rPr>
              <a:t>Problemas de Salud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="" xmlns:a16="http://schemas.microsoft.com/office/drawing/2014/main" id="{BF9DA09B-B219-0F53-FE1F-5D99B37BD412}"/>
              </a:ext>
            </a:extLst>
          </p:cNvPr>
          <p:cNvCxnSpPr/>
          <p:nvPr/>
        </p:nvCxnSpPr>
        <p:spPr>
          <a:xfrm>
            <a:off x="6953756" y="2525748"/>
            <a:ext cx="2520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="" xmlns:a16="http://schemas.microsoft.com/office/drawing/2014/main" id="{C4FBB613-2167-95B2-9015-4214AC453609}"/>
              </a:ext>
            </a:extLst>
          </p:cNvPr>
          <p:cNvCxnSpPr>
            <a:cxnSpLocks/>
          </p:cNvCxnSpPr>
          <p:nvPr/>
        </p:nvCxnSpPr>
        <p:spPr>
          <a:xfrm>
            <a:off x="6781593" y="3724448"/>
            <a:ext cx="28800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11C8DB9A-E5DE-A2A8-34C8-49E0CE59860B}"/>
              </a:ext>
            </a:extLst>
          </p:cNvPr>
          <p:cNvSpPr txBox="1"/>
          <p:nvPr/>
        </p:nvSpPr>
        <p:spPr>
          <a:xfrm>
            <a:off x="6773756" y="2038889"/>
            <a:ext cx="2880000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02060"/>
                </a:solidFill>
                <a:latin typeface="Abadi" panose="020B0604020104020204" pitchFamily="34" charset="0"/>
              </a:rPr>
              <a:t>Garantías</a:t>
            </a:r>
          </a:p>
        </p:txBody>
      </p:sp>
    </p:spTree>
    <p:extLst>
      <p:ext uri="{BB962C8B-B14F-4D97-AF65-F5344CB8AC3E}">
        <p14:creationId xmlns:p14="http://schemas.microsoft.com/office/powerpoint/2010/main" val="42913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691D88EA-D7B2-B611-5306-0A936F5777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</p:spPr>
      </p:pic>
      <p:pic>
        <p:nvPicPr>
          <p:cNvPr id="9" name="Marcador de contenido 4">
            <a:extLst>
              <a:ext uri="{FF2B5EF4-FFF2-40B4-BE49-F238E27FC236}">
                <a16:creationId xmlns="" xmlns:a16="http://schemas.microsoft.com/office/drawing/2014/main" id="{AA864B0D-8B0B-AFA3-BA2C-66AA6BDE6A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536" y="5661379"/>
            <a:ext cx="2048256" cy="662269"/>
          </a:xfrm>
          <a:prstGeom prst="rect">
            <a:avLst/>
          </a:prstGeom>
          <a:noFill/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9BEE33FC-52A6-421C-210E-5B07A68928FE}"/>
              </a:ext>
            </a:extLst>
          </p:cNvPr>
          <p:cNvSpPr txBox="1"/>
          <p:nvPr/>
        </p:nvSpPr>
        <p:spPr>
          <a:xfrm>
            <a:off x="1252728" y="2020377"/>
            <a:ext cx="78889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E6467A9F-0E32-0B54-3918-C298B4E96E9D}"/>
              </a:ext>
            </a:extLst>
          </p:cNvPr>
          <p:cNvSpPr txBox="1"/>
          <p:nvPr/>
        </p:nvSpPr>
        <p:spPr>
          <a:xfrm>
            <a:off x="0" y="398145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Área Financiera y Área de Recursos Físicos</a:t>
            </a:r>
            <a:endParaRPr lang="es-CL" sz="4800" b="1" dirty="0">
              <a:latin typeface="Gobcl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D344E502-B051-8C00-F923-D8898795F32A}"/>
              </a:ext>
            </a:extLst>
          </p:cNvPr>
          <p:cNvSpPr txBox="1"/>
          <p:nvPr/>
        </p:nvSpPr>
        <p:spPr>
          <a:xfrm>
            <a:off x="-1" y="2020378"/>
            <a:ext cx="12191999" cy="3480264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Presupuesto Hospitalario 2022.</a:t>
            </a:r>
          </a:p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Presupuesto COVID.</a:t>
            </a:r>
          </a:p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Proyectos de Inversión y Equipamiento.</a:t>
            </a:r>
          </a:p>
          <a:p>
            <a:pPr lvl="3">
              <a:lnSpc>
                <a:spcPct val="130000"/>
              </a:lnSpc>
            </a:pPr>
            <a:r>
              <a:rPr lang="es-ES" sz="40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Proyectos 2023.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E69D2F4A-6432-AC87-01B7-834BFECD742F}"/>
              </a:ext>
            </a:extLst>
          </p:cNvPr>
          <p:cNvSpPr/>
          <p:nvPr/>
        </p:nvSpPr>
        <p:spPr>
          <a:xfrm>
            <a:off x="700028" y="2251968"/>
            <a:ext cx="540000" cy="540000"/>
          </a:xfrm>
          <a:prstGeom prst="ellipse">
            <a:avLst/>
          </a:prstGeom>
          <a:noFill/>
          <a:ln w="38100">
            <a:solidFill>
              <a:srgbClr val="53F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Elipse 22">
            <a:extLst>
              <a:ext uri="{FF2B5EF4-FFF2-40B4-BE49-F238E27FC236}">
                <a16:creationId xmlns="" xmlns:a16="http://schemas.microsoft.com/office/drawing/2014/main" id="{62EC1F33-6F9F-D848-3D27-D79087514419}"/>
              </a:ext>
            </a:extLst>
          </p:cNvPr>
          <p:cNvSpPr/>
          <p:nvPr/>
        </p:nvSpPr>
        <p:spPr>
          <a:xfrm>
            <a:off x="700028" y="3844009"/>
            <a:ext cx="540000" cy="540000"/>
          </a:xfrm>
          <a:prstGeom prst="ellipse">
            <a:avLst/>
          </a:prstGeom>
          <a:noFill/>
          <a:ln w="38100">
            <a:solidFill>
              <a:srgbClr val="FF4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4" name="Elipse 23">
            <a:extLst>
              <a:ext uri="{FF2B5EF4-FFF2-40B4-BE49-F238E27FC236}">
                <a16:creationId xmlns="" xmlns:a16="http://schemas.microsoft.com/office/drawing/2014/main" id="{2083F5F2-BB45-9FA1-5057-ABE20CEB4108}"/>
              </a:ext>
            </a:extLst>
          </p:cNvPr>
          <p:cNvSpPr/>
          <p:nvPr/>
        </p:nvSpPr>
        <p:spPr>
          <a:xfrm>
            <a:off x="700028" y="3035148"/>
            <a:ext cx="540000" cy="54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Elipse 24">
            <a:extLst>
              <a:ext uri="{FF2B5EF4-FFF2-40B4-BE49-F238E27FC236}">
                <a16:creationId xmlns="" xmlns:a16="http://schemas.microsoft.com/office/drawing/2014/main" id="{5750C4CD-B656-5243-7311-34EA9B602A91}"/>
              </a:ext>
            </a:extLst>
          </p:cNvPr>
          <p:cNvSpPr/>
          <p:nvPr/>
        </p:nvSpPr>
        <p:spPr>
          <a:xfrm>
            <a:off x="726643" y="4641139"/>
            <a:ext cx="540000" cy="54000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chemeClr val="accent2"/>
                </a:solidFill>
              </a:ln>
            </a:endParaRPr>
          </a:p>
        </p:txBody>
      </p:sp>
      <p:sp>
        <p:nvSpPr>
          <p:cNvPr id="32" name="Freeform 181">
            <a:extLst>
              <a:ext uri="{FF2B5EF4-FFF2-40B4-BE49-F238E27FC236}">
                <a16:creationId xmlns="" xmlns:a16="http://schemas.microsoft.com/office/drawing/2014/main" id="{D56DE3C4-9CF5-3503-EC34-B84FFF6D03AC}"/>
              </a:ext>
            </a:extLst>
          </p:cNvPr>
          <p:cNvSpPr>
            <a:spLocks/>
          </p:cNvSpPr>
          <p:nvPr/>
        </p:nvSpPr>
        <p:spPr bwMode="auto">
          <a:xfrm>
            <a:off x="880028" y="2375927"/>
            <a:ext cx="180000" cy="288000"/>
          </a:xfrm>
          <a:custGeom>
            <a:avLst/>
            <a:gdLst>
              <a:gd name="T0" fmla="*/ 2147483646 w 36"/>
              <a:gd name="T1" fmla="*/ 2147483646 h 68"/>
              <a:gd name="T2" fmla="*/ 2147483646 w 36"/>
              <a:gd name="T3" fmla="*/ 2147483646 h 68"/>
              <a:gd name="T4" fmla="*/ 2147483646 w 36"/>
              <a:gd name="T5" fmla="*/ 2147483646 h 68"/>
              <a:gd name="T6" fmla="*/ 2147483646 w 36"/>
              <a:gd name="T7" fmla="*/ 2147483646 h 68"/>
              <a:gd name="T8" fmla="*/ 2147483646 w 36"/>
              <a:gd name="T9" fmla="*/ 2147483646 h 68"/>
              <a:gd name="T10" fmla="*/ 2147483646 w 36"/>
              <a:gd name="T11" fmla="*/ 2147483646 h 68"/>
              <a:gd name="T12" fmla="*/ 2147483646 w 36"/>
              <a:gd name="T13" fmla="*/ 2147483646 h 68"/>
              <a:gd name="T14" fmla="*/ 2147483646 w 36"/>
              <a:gd name="T15" fmla="*/ 2147483646 h 68"/>
              <a:gd name="T16" fmla="*/ 2147483646 w 36"/>
              <a:gd name="T17" fmla="*/ 2147483646 h 68"/>
              <a:gd name="T18" fmla="*/ 2147483646 w 36"/>
              <a:gd name="T19" fmla="*/ 2147483646 h 68"/>
              <a:gd name="T20" fmla="*/ 2147483646 w 36"/>
              <a:gd name="T21" fmla="*/ 2147483646 h 68"/>
              <a:gd name="T22" fmla="*/ 2147483646 w 36"/>
              <a:gd name="T23" fmla="*/ 2147483646 h 68"/>
              <a:gd name="T24" fmla="*/ 2147483646 w 36"/>
              <a:gd name="T25" fmla="*/ 2147483646 h 68"/>
              <a:gd name="T26" fmla="*/ 2147483646 w 36"/>
              <a:gd name="T27" fmla="*/ 2147483646 h 68"/>
              <a:gd name="T28" fmla="*/ 2147483646 w 36"/>
              <a:gd name="T29" fmla="*/ 2147483646 h 68"/>
              <a:gd name="T30" fmla="*/ 2147483646 w 36"/>
              <a:gd name="T31" fmla="*/ 2147483646 h 68"/>
              <a:gd name="T32" fmla="*/ 2147483646 w 36"/>
              <a:gd name="T33" fmla="*/ 2147483646 h 68"/>
              <a:gd name="T34" fmla="*/ 2147483646 w 36"/>
              <a:gd name="T35" fmla="*/ 0 h 68"/>
              <a:gd name="T36" fmla="*/ 2147483646 w 36"/>
              <a:gd name="T37" fmla="*/ 0 h 68"/>
              <a:gd name="T38" fmla="*/ 2147483646 w 36"/>
              <a:gd name="T39" fmla="*/ 2147483646 h 68"/>
              <a:gd name="T40" fmla="*/ 2147483646 w 36"/>
              <a:gd name="T41" fmla="*/ 2147483646 h 68"/>
              <a:gd name="T42" fmla="*/ 2147483646 w 36"/>
              <a:gd name="T43" fmla="*/ 2147483646 h 68"/>
              <a:gd name="T44" fmla="*/ 2147483646 w 36"/>
              <a:gd name="T45" fmla="*/ 2147483646 h 68"/>
              <a:gd name="T46" fmla="*/ 2147483646 w 36"/>
              <a:gd name="T47" fmla="*/ 2147483646 h 68"/>
              <a:gd name="T48" fmla="*/ 2147483646 w 36"/>
              <a:gd name="T49" fmla="*/ 2147483646 h 68"/>
              <a:gd name="T50" fmla="*/ 2147483646 w 36"/>
              <a:gd name="T51" fmla="*/ 2147483646 h 68"/>
              <a:gd name="T52" fmla="*/ 2147483646 w 36"/>
              <a:gd name="T53" fmla="*/ 2147483646 h 68"/>
              <a:gd name="T54" fmla="*/ 2147483646 w 36"/>
              <a:gd name="T55" fmla="*/ 2147483646 h 68"/>
              <a:gd name="T56" fmla="*/ 2147483646 w 36"/>
              <a:gd name="T57" fmla="*/ 2147483646 h 68"/>
              <a:gd name="T58" fmla="*/ 2147483646 w 36"/>
              <a:gd name="T59" fmla="*/ 2147483646 h 68"/>
              <a:gd name="T60" fmla="*/ 2147483646 w 36"/>
              <a:gd name="T61" fmla="*/ 2147483646 h 6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rgbClr val="53FFA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CL">
              <a:solidFill>
                <a:srgbClr val="53FFA1"/>
              </a:solidFill>
            </a:endParaRPr>
          </a:p>
        </p:txBody>
      </p:sp>
      <p:sp>
        <p:nvSpPr>
          <p:cNvPr id="33" name="Freeform 191">
            <a:extLst>
              <a:ext uri="{FF2B5EF4-FFF2-40B4-BE49-F238E27FC236}">
                <a16:creationId xmlns="" xmlns:a16="http://schemas.microsoft.com/office/drawing/2014/main" id="{175D4C79-2E9F-668F-218D-472E1886B48F}"/>
              </a:ext>
            </a:extLst>
          </p:cNvPr>
          <p:cNvSpPr>
            <a:spLocks noEditPoints="1"/>
          </p:cNvSpPr>
          <p:nvPr/>
        </p:nvSpPr>
        <p:spPr bwMode="auto">
          <a:xfrm>
            <a:off x="821597" y="3158301"/>
            <a:ext cx="296862" cy="296862"/>
          </a:xfrm>
          <a:custGeom>
            <a:avLst/>
            <a:gdLst>
              <a:gd name="T0" fmla="*/ 2147483646 w 116"/>
              <a:gd name="T1" fmla="*/ 2147483646 h 116"/>
              <a:gd name="T2" fmla="*/ 2147483646 w 116"/>
              <a:gd name="T3" fmla="*/ 0 h 116"/>
              <a:gd name="T4" fmla="*/ 2147483646 w 116"/>
              <a:gd name="T5" fmla="*/ 2147483646 h 116"/>
              <a:gd name="T6" fmla="*/ 0 w 116"/>
              <a:gd name="T7" fmla="*/ 2147483646 h 116"/>
              <a:gd name="T8" fmla="*/ 0 w 116"/>
              <a:gd name="T9" fmla="*/ 2147483646 h 116"/>
              <a:gd name="T10" fmla="*/ 2147483646 w 116"/>
              <a:gd name="T11" fmla="*/ 2147483646 h 116"/>
              <a:gd name="T12" fmla="*/ 2147483646 w 116"/>
              <a:gd name="T13" fmla="*/ 2147483646 h 116"/>
              <a:gd name="T14" fmla="*/ 2147483646 w 116"/>
              <a:gd name="T15" fmla="*/ 2147483646 h 116"/>
              <a:gd name="T16" fmla="*/ 2147483646 w 116"/>
              <a:gd name="T17" fmla="*/ 2147483646 h 116"/>
              <a:gd name="T18" fmla="*/ 2147483646 w 116"/>
              <a:gd name="T19" fmla="*/ 2147483646 h 116"/>
              <a:gd name="T20" fmla="*/ 2147483646 w 116"/>
              <a:gd name="T21" fmla="*/ 2147483646 h 116"/>
              <a:gd name="T22" fmla="*/ 2147483646 w 116"/>
              <a:gd name="T23" fmla="*/ 2147483646 h 116"/>
              <a:gd name="T24" fmla="*/ 2147483646 w 116"/>
              <a:gd name="T25" fmla="*/ 2147483646 h 116"/>
              <a:gd name="T26" fmla="*/ 2147483646 w 116"/>
              <a:gd name="T27" fmla="*/ 2147483646 h 116"/>
              <a:gd name="T28" fmla="*/ 2147483646 w 116"/>
              <a:gd name="T29" fmla="*/ 2147483646 h 116"/>
              <a:gd name="T30" fmla="*/ 2147483646 w 116"/>
              <a:gd name="T31" fmla="*/ 2147483646 h 116"/>
              <a:gd name="T32" fmla="*/ 2147483646 w 116"/>
              <a:gd name="T33" fmla="*/ 2147483646 h 116"/>
              <a:gd name="T34" fmla="*/ 2147483646 w 116"/>
              <a:gd name="T35" fmla="*/ 2147483646 h 116"/>
              <a:gd name="T36" fmla="*/ 2147483646 w 116"/>
              <a:gd name="T37" fmla="*/ 2147483646 h 116"/>
              <a:gd name="T38" fmla="*/ 2147483646 w 116"/>
              <a:gd name="T39" fmla="*/ 2147483646 h 116"/>
              <a:gd name="T40" fmla="*/ 2147483646 w 116"/>
              <a:gd name="T41" fmla="*/ 2147483646 h 116"/>
              <a:gd name="T42" fmla="*/ 2147483646 w 116"/>
              <a:gd name="T43" fmla="*/ 2147483646 h 116"/>
              <a:gd name="T44" fmla="*/ 2147483646 w 116"/>
              <a:gd name="T45" fmla="*/ 2147483646 h 116"/>
              <a:gd name="T46" fmla="*/ 2147483646 w 116"/>
              <a:gd name="T47" fmla="*/ 2147483646 h 116"/>
              <a:gd name="T48" fmla="*/ 2147483646 w 116"/>
              <a:gd name="T49" fmla="*/ 2147483646 h 116"/>
              <a:gd name="T50" fmla="*/ 2147483646 w 116"/>
              <a:gd name="T51" fmla="*/ 2147483646 h 116"/>
              <a:gd name="T52" fmla="*/ 2147483646 w 116"/>
              <a:gd name="T53" fmla="*/ 2147483646 h 116"/>
              <a:gd name="T54" fmla="*/ 2147483646 w 116"/>
              <a:gd name="T55" fmla="*/ 2147483646 h 116"/>
              <a:gd name="T56" fmla="*/ 2147483646 w 116"/>
              <a:gd name="T57" fmla="*/ 2147483646 h 116"/>
              <a:gd name="T58" fmla="*/ 2147483646 w 116"/>
              <a:gd name="T59" fmla="*/ 2147483646 h 116"/>
              <a:gd name="T60" fmla="*/ 2147483646 w 116"/>
              <a:gd name="T61" fmla="*/ 2147483646 h 116"/>
              <a:gd name="T62" fmla="*/ 2147483646 w 116"/>
              <a:gd name="T63" fmla="*/ 2147483646 h 116"/>
              <a:gd name="T64" fmla="*/ 2147483646 w 116"/>
              <a:gd name="T65" fmla="*/ 2147483646 h 116"/>
              <a:gd name="T66" fmla="*/ 2147483646 w 116"/>
              <a:gd name="T67" fmla="*/ 2147483646 h 116"/>
              <a:gd name="T68" fmla="*/ 2147483646 w 116"/>
              <a:gd name="T69" fmla="*/ 2147483646 h 116"/>
              <a:gd name="T70" fmla="*/ 2147483646 w 116"/>
              <a:gd name="T71" fmla="*/ 2147483646 h 116"/>
              <a:gd name="T72" fmla="*/ 2147483646 w 116"/>
              <a:gd name="T73" fmla="*/ 2147483646 h 116"/>
              <a:gd name="T74" fmla="*/ 2147483646 w 116"/>
              <a:gd name="T75" fmla="*/ 2147483646 h 116"/>
              <a:gd name="T76" fmla="*/ 2147483646 w 116"/>
              <a:gd name="T77" fmla="*/ 2147483646 h 116"/>
              <a:gd name="T78" fmla="*/ 2147483646 w 116"/>
              <a:gd name="T79" fmla="*/ 2147483646 h 116"/>
              <a:gd name="T80" fmla="*/ 2147483646 w 116"/>
              <a:gd name="T81" fmla="*/ 2147483646 h 116"/>
              <a:gd name="T82" fmla="*/ 2147483646 w 116"/>
              <a:gd name="T83" fmla="*/ 2147483646 h 116"/>
              <a:gd name="T84" fmla="*/ 2147483646 w 116"/>
              <a:gd name="T85" fmla="*/ 2147483646 h 1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16" h="116">
                <a:moveTo>
                  <a:pt x="109" y="9"/>
                </a:moveTo>
                <a:cubicBezTo>
                  <a:pt x="99" y="4"/>
                  <a:pt x="80" y="0"/>
                  <a:pt x="58" y="0"/>
                </a:cubicBezTo>
                <a:cubicBezTo>
                  <a:pt x="36" y="0"/>
                  <a:pt x="17" y="4"/>
                  <a:pt x="7" y="9"/>
                </a:cubicBezTo>
                <a:cubicBezTo>
                  <a:pt x="3" y="12"/>
                  <a:pt x="0" y="15"/>
                  <a:pt x="0" y="1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1"/>
                  <a:pt x="3" y="104"/>
                  <a:pt x="7" y="107"/>
                </a:cubicBezTo>
                <a:cubicBezTo>
                  <a:pt x="17" y="112"/>
                  <a:pt x="36" y="116"/>
                  <a:pt x="58" y="116"/>
                </a:cubicBezTo>
                <a:cubicBezTo>
                  <a:pt x="80" y="116"/>
                  <a:pt x="99" y="112"/>
                  <a:pt x="109" y="107"/>
                </a:cubicBezTo>
                <a:cubicBezTo>
                  <a:pt x="114" y="104"/>
                  <a:pt x="116" y="101"/>
                  <a:pt x="116" y="9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15"/>
                  <a:pt x="114" y="12"/>
                  <a:pt x="109" y="9"/>
                </a:cubicBezTo>
                <a:close/>
                <a:moveTo>
                  <a:pt x="58" y="7"/>
                </a:moveTo>
                <a:cubicBezTo>
                  <a:pt x="89" y="7"/>
                  <a:pt x="106" y="14"/>
                  <a:pt x="109" y="18"/>
                </a:cubicBezTo>
                <a:cubicBezTo>
                  <a:pt x="106" y="21"/>
                  <a:pt x="89" y="29"/>
                  <a:pt x="58" y="29"/>
                </a:cubicBezTo>
                <a:cubicBezTo>
                  <a:pt x="27" y="29"/>
                  <a:pt x="10" y="21"/>
                  <a:pt x="7" y="18"/>
                </a:cubicBezTo>
                <a:cubicBezTo>
                  <a:pt x="10" y="14"/>
                  <a:pt x="27" y="7"/>
                  <a:pt x="58" y="7"/>
                </a:cubicBezTo>
                <a:close/>
                <a:moveTo>
                  <a:pt x="58" y="36"/>
                </a:moveTo>
                <a:cubicBezTo>
                  <a:pt x="80" y="36"/>
                  <a:pt x="99" y="32"/>
                  <a:pt x="109" y="27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06" y="47"/>
                  <a:pt x="89" y="54"/>
                  <a:pt x="58" y="54"/>
                </a:cubicBezTo>
                <a:cubicBezTo>
                  <a:pt x="27" y="54"/>
                  <a:pt x="10" y="47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27"/>
                  <a:pt x="7" y="27"/>
                  <a:pt x="7" y="27"/>
                </a:cubicBezTo>
                <a:cubicBezTo>
                  <a:pt x="17" y="32"/>
                  <a:pt x="36" y="36"/>
                  <a:pt x="58" y="36"/>
                </a:cubicBezTo>
                <a:close/>
                <a:moveTo>
                  <a:pt x="109" y="98"/>
                </a:moveTo>
                <a:cubicBezTo>
                  <a:pt x="109" y="98"/>
                  <a:pt x="109" y="98"/>
                  <a:pt x="109" y="98"/>
                </a:cubicBezTo>
                <a:cubicBezTo>
                  <a:pt x="106" y="101"/>
                  <a:pt x="89" y="109"/>
                  <a:pt x="58" y="109"/>
                </a:cubicBezTo>
                <a:cubicBezTo>
                  <a:pt x="27" y="109"/>
                  <a:pt x="10" y="101"/>
                  <a:pt x="7" y="98"/>
                </a:cubicBezTo>
                <a:cubicBezTo>
                  <a:pt x="7" y="98"/>
                  <a:pt x="7" y="98"/>
                  <a:pt x="7" y="98"/>
                </a:cubicBezTo>
                <a:cubicBezTo>
                  <a:pt x="7" y="78"/>
                  <a:pt x="7" y="78"/>
                  <a:pt x="7" y="78"/>
                </a:cubicBezTo>
                <a:cubicBezTo>
                  <a:pt x="17" y="83"/>
                  <a:pt x="36" y="87"/>
                  <a:pt x="58" y="87"/>
                </a:cubicBezTo>
                <a:cubicBezTo>
                  <a:pt x="80" y="87"/>
                  <a:pt x="99" y="83"/>
                  <a:pt x="109" y="78"/>
                </a:cubicBezTo>
                <a:lnTo>
                  <a:pt x="109" y="98"/>
                </a:lnTo>
                <a:close/>
                <a:moveTo>
                  <a:pt x="109" y="69"/>
                </a:moveTo>
                <a:cubicBezTo>
                  <a:pt x="109" y="69"/>
                  <a:pt x="109" y="69"/>
                  <a:pt x="109" y="69"/>
                </a:cubicBezTo>
                <a:cubicBezTo>
                  <a:pt x="106" y="72"/>
                  <a:pt x="89" y="80"/>
                  <a:pt x="58" y="80"/>
                </a:cubicBezTo>
                <a:cubicBezTo>
                  <a:pt x="27" y="80"/>
                  <a:pt x="10" y="72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7" y="52"/>
                  <a:pt x="7" y="52"/>
                  <a:pt x="7" y="52"/>
                </a:cubicBezTo>
                <a:cubicBezTo>
                  <a:pt x="17" y="58"/>
                  <a:pt x="36" y="61"/>
                  <a:pt x="58" y="61"/>
                </a:cubicBezTo>
                <a:cubicBezTo>
                  <a:pt x="80" y="61"/>
                  <a:pt x="99" y="58"/>
                  <a:pt x="109" y="52"/>
                </a:cubicBezTo>
                <a:lnTo>
                  <a:pt x="109" y="6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4" name="Freeform 31">
            <a:extLst>
              <a:ext uri="{FF2B5EF4-FFF2-40B4-BE49-F238E27FC236}">
                <a16:creationId xmlns="" xmlns:a16="http://schemas.microsoft.com/office/drawing/2014/main" id="{4147B2AD-918A-13C9-2229-59816E6EB360}"/>
              </a:ext>
            </a:extLst>
          </p:cNvPr>
          <p:cNvSpPr>
            <a:spLocks noEditPoints="1"/>
          </p:cNvSpPr>
          <p:nvPr/>
        </p:nvSpPr>
        <p:spPr bwMode="auto">
          <a:xfrm>
            <a:off x="830459" y="3980546"/>
            <a:ext cx="288000" cy="252000"/>
          </a:xfrm>
          <a:custGeom>
            <a:avLst/>
            <a:gdLst>
              <a:gd name="T0" fmla="*/ 2147483646 w 64"/>
              <a:gd name="T1" fmla="*/ 2147483646 h 55"/>
              <a:gd name="T2" fmla="*/ 0 w 64"/>
              <a:gd name="T3" fmla="*/ 2147483646 h 55"/>
              <a:gd name="T4" fmla="*/ 0 w 64"/>
              <a:gd name="T5" fmla="*/ 2147483646 h 55"/>
              <a:gd name="T6" fmla="*/ 2147483646 w 64"/>
              <a:gd name="T7" fmla="*/ 2147483646 h 55"/>
              <a:gd name="T8" fmla="*/ 2147483646 w 64"/>
              <a:gd name="T9" fmla="*/ 2147483646 h 55"/>
              <a:gd name="T10" fmla="*/ 2147483646 w 64"/>
              <a:gd name="T11" fmla="*/ 2147483646 h 55"/>
              <a:gd name="T12" fmla="*/ 2147483646 w 64"/>
              <a:gd name="T13" fmla="*/ 0 h 55"/>
              <a:gd name="T14" fmla="*/ 2147483646 w 64"/>
              <a:gd name="T15" fmla="*/ 0 h 55"/>
              <a:gd name="T16" fmla="*/ 2147483646 w 64"/>
              <a:gd name="T17" fmla="*/ 2147483646 h 55"/>
              <a:gd name="T18" fmla="*/ 2147483646 w 64"/>
              <a:gd name="T19" fmla="*/ 2147483646 h 55"/>
              <a:gd name="T20" fmla="*/ 2147483646 w 64"/>
              <a:gd name="T21" fmla="*/ 2147483646 h 55"/>
              <a:gd name="T22" fmla="*/ 2147483646 w 64"/>
              <a:gd name="T23" fmla="*/ 2147483646 h 55"/>
              <a:gd name="T24" fmla="*/ 2147483646 w 64"/>
              <a:gd name="T25" fmla="*/ 2147483646 h 55"/>
              <a:gd name="T26" fmla="*/ 2147483646 w 64"/>
              <a:gd name="T27" fmla="*/ 2147483646 h 55"/>
              <a:gd name="T28" fmla="*/ 2147483646 w 64"/>
              <a:gd name="T29" fmla="*/ 2147483646 h 55"/>
              <a:gd name="T30" fmla="*/ 2147483646 w 64"/>
              <a:gd name="T31" fmla="*/ 2147483646 h 55"/>
              <a:gd name="T32" fmla="*/ 0 w 64"/>
              <a:gd name="T33" fmla="*/ 2147483646 h 55"/>
              <a:gd name="T34" fmla="*/ 0 w 64"/>
              <a:gd name="T35" fmla="*/ 2147483646 h 55"/>
              <a:gd name="T36" fmla="*/ 2147483646 w 64"/>
              <a:gd name="T37" fmla="*/ 2147483646 h 55"/>
              <a:gd name="T38" fmla="*/ 2147483646 w 64"/>
              <a:gd name="T39" fmla="*/ 2147483646 h 55"/>
              <a:gd name="T40" fmla="*/ 2147483646 w 64"/>
              <a:gd name="T41" fmla="*/ 2147483646 h 55"/>
              <a:gd name="T42" fmla="*/ 2147483646 w 64"/>
              <a:gd name="T43" fmla="*/ 2147483646 h 55"/>
              <a:gd name="T44" fmla="*/ 2147483646 w 64"/>
              <a:gd name="T45" fmla="*/ 2147483646 h 55"/>
              <a:gd name="T46" fmla="*/ 2147483646 w 64"/>
              <a:gd name="T47" fmla="*/ 2147483646 h 55"/>
              <a:gd name="T48" fmla="*/ 2147483646 w 64"/>
              <a:gd name="T49" fmla="*/ 2147483646 h 55"/>
              <a:gd name="T50" fmla="*/ 2147483646 w 64"/>
              <a:gd name="T51" fmla="*/ 2147483646 h 55"/>
              <a:gd name="T52" fmla="*/ 2147483646 w 64"/>
              <a:gd name="T53" fmla="*/ 2147483646 h 55"/>
              <a:gd name="T54" fmla="*/ 2147483646 w 64"/>
              <a:gd name="T55" fmla="*/ 2147483646 h 55"/>
              <a:gd name="T56" fmla="*/ 2147483646 w 64"/>
              <a:gd name="T57" fmla="*/ 2147483646 h 55"/>
              <a:gd name="T58" fmla="*/ 2147483646 w 64"/>
              <a:gd name="T59" fmla="*/ 2147483646 h 55"/>
              <a:gd name="T60" fmla="*/ 2147483646 w 64"/>
              <a:gd name="T61" fmla="*/ 2147483646 h 55"/>
              <a:gd name="T62" fmla="*/ 2147483646 w 64"/>
              <a:gd name="T63" fmla="*/ 2147483646 h 55"/>
              <a:gd name="T64" fmla="*/ 2147483646 w 64"/>
              <a:gd name="T65" fmla="*/ 2147483646 h 55"/>
              <a:gd name="T66" fmla="*/ 2147483646 w 64"/>
              <a:gd name="T67" fmla="*/ 2147483646 h 55"/>
              <a:gd name="T68" fmla="*/ 2147483646 w 64"/>
              <a:gd name="T69" fmla="*/ 2147483646 h 55"/>
              <a:gd name="T70" fmla="*/ 2147483646 w 64"/>
              <a:gd name="T71" fmla="*/ 2147483646 h 5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55">
                <a:moveTo>
                  <a:pt x="6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1"/>
                  <a:pt x="2" y="9"/>
                  <a:pt x="5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61" y="9"/>
                  <a:pt x="64" y="11"/>
                  <a:pt x="64" y="15"/>
                </a:cubicBezTo>
                <a:lnTo>
                  <a:pt x="64" y="28"/>
                </a:lnTo>
                <a:close/>
                <a:moveTo>
                  <a:pt x="64" y="49"/>
                </a:moveTo>
                <a:cubicBezTo>
                  <a:pt x="64" y="52"/>
                  <a:pt x="61" y="55"/>
                  <a:pt x="58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9"/>
                  <a:pt x="25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9" y="40"/>
                  <a:pt x="40" y="39"/>
                  <a:pt x="40" y="37"/>
                </a:cubicBezTo>
                <a:cubicBezTo>
                  <a:pt x="40" y="32"/>
                  <a:pt x="40" y="32"/>
                  <a:pt x="40" y="32"/>
                </a:cubicBezTo>
                <a:cubicBezTo>
                  <a:pt x="64" y="32"/>
                  <a:pt x="64" y="32"/>
                  <a:pt x="64" y="32"/>
                </a:cubicBezTo>
                <a:lnTo>
                  <a:pt x="64" y="49"/>
                </a:lnTo>
                <a:close/>
                <a:moveTo>
                  <a:pt x="41" y="9"/>
                </a:moveTo>
                <a:cubicBezTo>
                  <a:pt x="41" y="4"/>
                  <a:pt x="41" y="4"/>
                  <a:pt x="41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9"/>
                  <a:pt x="23" y="9"/>
                  <a:pt x="23" y="9"/>
                </a:cubicBezTo>
                <a:lnTo>
                  <a:pt x="41" y="9"/>
                </a:lnTo>
                <a:close/>
                <a:moveTo>
                  <a:pt x="36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36"/>
                </a:lnTo>
                <a:close/>
              </a:path>
            </a:pathLst>
          </a:custGeom>
          <a:solidFill>
            <a:srgbClr val="FF4F4F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7" name="Freeform 33">
            <a:extLst>
              <a:ext uri="{FF2B5EF4-FFF2-40B4-BE49-F238E27FC236}">
                <a16:creationId xmlns="" xmlns:a16="http://schemas.microsoft.com/office/drawing/2014/main" id="{707A6379-4845-D11D-8BD9-496A744631E0}"/>
              </a:ext>
            </a:extLst>
          </p:cNvPr>
          <p:cNvSpPr>
            <a:spLocks noEditPoints="1"/>
          </p:cNvSpPr>
          <p:nvPr/>
        </p:nvSpPr>
        <p:spPr bwMode="auto">
          <a:xfrm>
            <a:off x="870643" y="4749225"/>
            <a:ext cx="252000" cy="324000"/>
          </a:xfrm>
          <a:custGeom>
            <a:avLst/>
            <a:gdLst>
              <a:gd name="T0" fmla="*/ 2147483646 w 50"/>
              <a:gd name="T1" fmla="*/ 2147483646 h 64"/>
              <a:gd name="T2" fmla="*/ 2147483646 w 50"/>
              <a:gd name="T3" fmla="*/ 0 h 64"/>
              <a:gd name="T4" fmla="*/ 2147483646 w 50"/>
              <a:gd name="T5" fmla="*/ 2147483646 h 64"/>
              <a:gd name="T6" fmla="*/ 2147483646 w 50"/>
              <a:gd name="T7" fmla="*/ 2147483646 h 64"/>
              <a:gd name="T8" fmla="*/ 2147483646 w 50"/>
              <a:gd name="T9" fmla="*/ 2147483646 h 64"/>
              <a:gd name="T10" fmla="*/ 2147483646 w 50"/>
              <a:gd name="T11" fmla="*/ 2147483646 h 64"/>
              <a:gd name="T12" fmla="*/ 2147483646 w 50"/>
              <a:gd name="T13" fmla="*/ 2147483646 h 64"/>
              <a:gd name="T14" fmla="*/ 2147483646 w 50"/>
              <a:gd name="T15" fmla="*/ 2147483646 h 64"/>
              <a:gd name="T16" fmla="*/ 2147483646 w 50"/>
              <a:gd name="T17" fmla="*/ 2147483646 h 64"/>
              <a:gd name="T18" fmla="*/ 2147483646 w 50"/>
              <a:gd name="T19" fmla="*/ 2147483646 h 64"/>
              <a:gd name="T20" fmla="*/ 2147483646 w 50"/>
              <a:gd name="T21" fmla="*/ 2147483646 h 64"/>
              <a:gd name="T22" fmla="*/ 2147483646 w 50"/>
              <a:gd name="T23" fmla="*/ 2147483646 h 64"/>
              <a:gd name="T24" fmla="*/ 2147483646 w 50"/>
              <a:gd name="T25" fmla="*/ 2147483646 h 64"/>
              <a:gd name="T26" fmla="*/ 2147483646 w 50"/>
              <a:gd name="T27" fmla="*/ 2147483646 h 64"/>
              <a:gd name="T28" fmla="*/ 2147483646 w 50"/>
              <a:gd name="T29" fmla="*/ 2147483646 h 64"/>
              <a:gd name="T30" fmla="*/ 2147483646 w 50"/>
              <a:gd name="T31" fmla="*/ 2147483646 h 64"/>
              <a:gd name="T32" fmla="*/ 2147483646 w 50"/>
              <a:gd name="T33" fmla="*/ 2147483646 h 64"/>
              <a:gd name="T34" fmla="*/ 2147483646 w 50"/>
              <a:gd name="T35" fmla="*/ 2147483646 h 64"/>
              <a:gd name="T36" fmla="*/ 2147483646 w 50"/>
              <a:gd name="T37" fmla="*/ 2147483646 h 64"/>
              <a:gd name="T38" fmla="*/ 2147483646 w 50"/>
              <a:gd name="T39" fmla="*/ 2147483646 h 64"/>
              <a:gd name="T40" fmla="*/ 2147483646 w 50"/>
              <a:gd name="T41" fmla="*/ 2147483646 h 64"/>
              <a:gd name="T42" fmla="*/ 2147483646 w 50"/>
              <a:gd name="T43" fmla="*/ 2147483646 h 64"/>
              <a:gd name="T44" fmla="*/ 2147483646 w 50"/>
              <a:gd name="T45" fmla="*/ 2147483646 h 64"/>
              <a:gd name="T46" fmla="*/ 2147483646 w 50"/>
              <a:gd name="T47" fmla="*/ 2147483646 h 64"/>
              <a:gd name="T48" fmla="*/ 2147483646 w 50"/>
              <a:gd name="T49" fmla="*/ 2147483646 h 64"/>
              <a:gd name="T50" fmla="*/ 2147483646 w 50"/>
              <a:gd name="T51" fmla="*/ 2147483646 h 64"/>
              <a:gd name="T52" fmla="*/ 2147483646 w 50"/>
              <a:gd name="T53" fmla="*/ 2147483646 h 64"/>
              <a:gd name="T54" fmla="*/ 2147483646 w 50"/>
              <a:gd name="T55" fmla="*/ 2147483646 h 64"/>
              <a:gd name="T56" fmla="*/ 2147483646 w 50"/>
              <a:gd name="T57" fmla="*/ 2147483646 h 64"/>
              <a:gd name="T58" fmla="*/ 2147483646 w 50"/>
              <a:gd name="T59" fmla="*/ 2147483646 h 64"/>
              <a:gd name="T60" fmla="*/ 2147483646 w 50"/>
              <a:gd name="T61" fmla="*/ 2147483646 h 64"/>
              <a:gd name="T62" fmla="*/ 2147483646 w 50"/>
              <a:gd name="T63" fmla="*/ 2147483646 h 64"/>
              <a:gd name="T64" fmla="*/ 2147483646 w 50"/>
              <a:gd name="T65" fmla="*/ 2147483646 h 64"/>
              <a:gd name="T66" fmla="*/ 2147483646 w 50"/>
              <a:gd name="T67" fmla="*/ 2147483646 h 64"/>
              <a:gd name="T68" fmla="*/ 2147483646 w 50"/>
              <a:gd name="T69" fmla="*/ 2147483646 h 64"/>
              <a:gd name="T70" fmla="*/ 2147483646 w 50"/>
              <a:gd name="T71" fmla="*/ 2147483646 h 64"/>
              <a:gd name="T72" fmla="*/ 2147483646 w 50"/>
              <a:gd name="T73" fmla="*/ 2147483646 h 64"/>
              <a:gd name="T74" fmla="*/ 2147483646 w 50"/>
              <a:gd name="T75" fmla="*/ 2147483646 h 64"/>
              <a:gd name="T76" fmla="*/ 2147483646 w 50"/>
              <a:gd name="T77" fmla="*/ 2147483646 h 64"/>
              <a:gd name="T78" fmla="*/ 2147483646 w 50"/>
              <a:gd name="T79" fmla="*/ 2147483646 h 64"/>
              <a:gd name="T80" fmla="*/ 2147483646 w 50"/>
              <a:gd name="T81" fmla="*/ 2147483646 h 64"/>
              <a:gd name="T82" fmla="*/ 2147483646 w 50"/>
              <a:gd name="T83" fmla="*/ 2147483646 h 64"/>
              <a:gd name="T84" fmla="*/ 2147483646 w 50"/>
              <a:gd name="T85" fmla="*/ 2147483646 h 64"/>
              <a:gd name="T86" fmla="*/ 2147483646 w 50"/>
              <a:gd name="T87" fmla="*/ 2147483646 h 64"/>
              <a:gd name="T88" fmla="*/ 2147483646 w 50"/>
              <a:gd name="T89" fmla="*/ 2147483646 h 64"/>
              <a:gd name="T90" fmla="*/ 2147483646 w 50"/>
              <a:gd name="T91" fmla="*/ 2147483646 h 64"/>
              <a:gd name="T92" fmla="*/ 2147483646 w 50"/>
              <a:gd name="T93" fmla="*/ 2147483646 h 64"/>
              <a:gd name="T94" fmla="*/ 2147483646 w 50"/>
              <a:gd name="T95" fmla="*/ 2147483646 h 64"/>
              <a:gd name="T96" fmla="*/ 2147483646 w 50"/>
              <a:gd name="T97" fmla="*/ 2147483646 h 64"/>
              <a:gd name="T98" fmla="*/ 2147483646 w 50"/>
              <a:gd name="T99" fmla="*/ 2147483646 h 64"/>
              <a:gd name="T100" fmla="*/ 2147483646 w 50"/>
              <a:gd name="T101" fmla="*/ 2147483646 h 64"/>
              <a:gd name="T102" fmla="*/ 2147483646 w 50"/>
              <a:gd name="T103" fmla="*/ 2147483646 h 64"/>
              <a:gd name="T104" fmla="*/ 2147483646 w 50"/>
              <a:gd name="T105" fmla="*/ 2147483646 h 64"/>
              <a:gd name="T106" fmla="*/ 2147483646 w 50"/>
              <a:gd name="T107" fmla="*/ 2147483646 h 64"/>
              <a:gd name="T108" fmla="*/ 2147483646 w 50"/>
              <a:gd name="T109" fmla="*/ 2147483646 h 64"/>
              <a:gd name="T110" fmla="*/ 2147483646 w 50"/>
              <a:gd name="T111" fmla="*/ 2147483646 h 64"/>
              <a:gd name="T112" fmla="*/ 2147483646 w 50"/>
              <a:gd name="T113" fmla="*/ 2147483646 h 64"/>
              <a:gd name="T114" fmla="*/ 2147483646 w 50"/>
              <a:gd name="T115" fmla="*/ 2147483646 h 64"/>
              <a:gd name="T116" fmla="*/ 2147483646 w 50"/>
              <a:gd name="T117" fmla="*/ 2147483646 h 64"/>
              <a:gd name="T118" fmla="*/ 2147483646 w 50"/>
              <a:gd name="T119" fmla="*/ 2147483646 h 6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0" h="64">
                <a:moveTo>
                  <a:pt x="50" y="61"/>
                </a:moveTo>
                <a:cubicBezTo>
                  <a:pt x="50" y="63"/>
                  <a:pt x="49" y="64"/>
                  <a:pt x="48" y="64"/>
                </a:cubicBezTo>
                <a:cubicBezTo>
                  <a:pt x="2" y="64"/>
                  <a:pt x="2" y="64"/>
                  <a:pt x="2" y="64"/>
                </a:cubicBezTo>
                <a:cubicBezTo>
                  <a:pt x="1" y="64"/>
                  <a:pt x="0" y="63"/>
                  <a:pt x="0" y="61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50" y="1"/>
                  <a:pt x="50" y="2"/>
                </a:cubicBezTo>
                <a:lnTo>
                  <a:pt x="50" y="61"/>
                </a:lnTo>
                <a:close/>
                <a:moveTo>
                  <a:pt x="45" y="59"/>
                </a:moveTo>
                <a:cubicBezTo>
                  <a:pt x="45" y="4"/>
                  <a:pt x="45" y="4"/>
                  <a:pt x="45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9" y="50"/>
                  <a:pt x="19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0"/>
                  <a:pt x="32" y="51"/>
                  <a:pt x="32" y="51"/>
                </a:cubicBezTo>
                <a:cubicBezTo>
                  <a:pt x="32" y="59"/>
                  <a:pt x="32" y="59"/>
                  <a:pt x="32" y="59"/>
                </a:cubicBezTo>
                <a:lnTo>
                  <a:pt x="45" y="59"/>
                </a:lnTo>
                <a:close/>
                <a:moveTo>
                  <a:pt x="13" y="12"/>
                </a:moveTo>
                <a:cubicBezTo>
                  <a:pt x="13" y="13"/>
                  <a:pt x="13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9" y="13"/>
                  <a:pt x="9" y="12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9"/>
                  <a:pt x="9" y="9"/>
                  <a:pt x="10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3" y="9"/>
                  <a:pt x="13" y="9"/>
                  <a:pt x="13" y="10"/>
                </a:cubicBezTo>
                <a:lnTo>
                  <a:pt x="13" y="12"/>
                </a:lnTo>
                <a:close/>
                <a:moveTo>
                  <a:pt x="13" y="21"/>
                </a:moveTo>
                <a:cubicBezTo>
                  <a:pt x="13" y="22"/>
                  <a:pt x="13" y="23"/>
                  <a:pt x="12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9" y="23"/>
                  <a:pt x="9" y="22"/>
                  <a:pt x="9" y="21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19"/>
                  <a:pt x="9" y="18"/>
                  <a:pt x="10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3" y="18"/>
                  <a:pt x="13" y="19"/>
                  <a:pt x="13" y="19"/>
                </a:cubicBezTo>
                <a:lnTo>
                  <a:pt x="13" y="21"/>
                </a:lnTo>
                <a:close/>
                <a:moveTo>
                  <a:pt x="13" y="31"/>
                </a:moveTo>
                <a:cubicBezTo>
                  <a:pt x="13" y="31"/>
                  <a:pt x="13" y="32"/>
                  <a:pt x="12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9" y="31"/>
                  <a:pt x="9" y="31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9" y="27"/>
                  <a:pt x="10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3" y="27"/>
                  <a:pt x="13" y="28"/>
                  <a:pt x="13" y="28"/>
                </a:cubicBezTo>
                <a:lnTo>
                  <a:pt x="13" y="31"/>
                </a:lnTo>
                <a:close/>
                <a:moveTo>
                  <a:pt x="13" y="40"/>
                </a:moveTo>
                <a:cubicBezTo>
                  <a:pt x="13" y="40"/>
                  <a:pt x="13" y="41"/>
                  <a:pt x="12" y="41"/>
                </a:cubicBezTo>
                <a:cubicBezTo>
                  <a:pt x="10" y="41"/>
                  <a:pt x="10" y="41"/>
                  <a:pt x="10" y="41"/>
                </a:cubicBezTo>
                <a:cubicBezTo>
                  <a:pt x="9" y="41"/>
                  <a:pt x="9" y="40"/>
                  <a:pt x="9" y="40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6"/>
                  <a:pt x="1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3" y="36"/>
                  <a:pt x="13" y="37"/>
                  <a:pt x="13" y="37"/>
                </a:cubicBezTo>
                <a:lnTo>
                  <a:pt x="13" y="40"/>
                </a:lnTo>
                <a:close/>
                <a:moveTo>
                  <a:pt x="13" y="49"/>
                </a:moveTo>
                <a:cubicBezTo>
                  <a:pt x="13" y="49"/>
                  <a:pt x="13" y="50"/>
                  <a:pt x="12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9" y="50"/>
                  <a:pt x="9" y="49"/>
                  <a:pt x="9" y="49"/>
                </a:cubicBezTo>
                <a:cubicBezTo>
                  <a:pt x="9" y="47"/>
                  <a:pt x="9" y="47"/>
                  <a:pt x="9" y="47"/>
                </a:cubicBezTo>
                <a:cubicBezTo>
                  <a:pt x="9" y="46"/>
                  <a:pt x="9" y="45"/>
                  <a:pt x="10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3" y="45"/>
                  <a:pt x="13" y="46"/>
                  <a:pt x="13" y="47"/>
                </a:cubicBezTo>
                <a:lnTo>
                  <a:pt x="13" y="49"/>
                </a:lnTo>
                <a:close/>
                <a:moveTo>
                  <a:pt x="23" y="12"/>
                </a:moveTo>
                <a:cubicBezTo>
                  <a:pt x="23" y="13"/>
                  <a:pt x="22" y="13"/>
                  <a:pt x="21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8" y="13"/>
                  <a:pt x="18" y="12"/>
                </a:cubicBezTo>
                <a:cubicBezTo>
                  <a:pt x="18" y="10"/>
                  <a:pt x="18" y="10"/>
                  <a:pt x="18" y="10"/>
                </a:cubicBezTo>
                <a:cubicBezTo>
                  <a:pt x="18" y="9"/>
                  <a:pt x="19" y="9"/>
                  <a:pt x="19" y="9"/>
                </a:cubicBezTo>
                <a:cubicBezTo>
                  <a:pt x="21" y="9"/>
                  <a:pt x="21" y="9"/>
                  <a:pt x="21" y="9"/>
                </a:cubicBezTo>
                <a:cubicBezTo>
                  <a:pt x="22" y="9"/>
                  <a:pt x="23" y="9"/>
                  <a:pt x="23" y="10"/>
                </a:cubicBezTo>
                <a:lnTo>
                  <a:pt x="23" y="12"/>
                </a:lnTo>
                <a:close/>
                <a:moveTo>
                  <a:pt x="23" y="21"/>
                </a:moveTo>
                <a:cubicBezTo>
                  <a:pt x="23" y="22"/>
                  <a:pt x="22" y="23"/>
                  <a:pt x="21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3"/>
                  <a:pt x="18" y="22"/>
                  <a:pt x="18" y="21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9"/>
                  <a:pt x="19" y="18"/>
                  <a:pt x="19" y="18"/>
                </a:cubicBezTo>
                <a:cubicBezTo>
                  <a:pt x="21" y="18"/>
                  <a:pt x="21" y="18"/>
                  <a:pt x="21" y="18"/>
                </a:cubicBezTo>
                <a:cubicBezTo>
                  <a:pt x="22" y="18"/>
                  <a:pt x="23" y="19"/>
                  <a:pt x="23" y="19"/>
                </a:cubicBezTo>
                <a:lnTo>
                  <a:pt x="23" y="21"/>
                </a:lnTo>
                <a:close/>
                <a:moveTo>
                  <a:pt x="23" y="31"/>
                </a:moveTo>
                <a:cubicBezTo>
                  <a:pt x="23" y="31"/>
                  <a:pt x="22" y="32"/>
                  <a:pt x="2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3" y="28"/>
                  <a:pt x="23" y="28"/>
                </a:cubicBezTo>
                <a:lnTo>
                  <a:pt x="23" y="31"/>
                </a:lnTo>
                <a:close/>
                <a:moveTo>
                  <a:pt x="23" y="40"/>
                </a:moveTo>
                <a:cubicBezTo>
                  <a:pt x="23" y="40"/>
                  <a:pt x="22" y="41"/>
                  <a:pt x="21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41"/>
                  <a:pt x="18" y="40"/>
                  <a:pt x="18" y="40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9" y="36"/>
                  <a:pt x="19" y="36"/>
                </a:cubicBezTo>
                <a:cubicBezTo>
                  <a:pt x="21" y="36"/>
                  <a:pt x="21" y="36"/>
                  <a:pt x="21" y="36"/>
                </a:cubicBezTo>
                <a:cubicBezTo>
                  <a:pt x="22" y="36"/>
                  <a:pt x="23" y="37"/>
                  <a:pt x="23" y="37"/>
                </a:cubicBezTo>
                <a:lnTo>
                  <a:pt x="23" y="40"/>
                </a:lnTo>
                <a:close/>
                <a:moveTo>
                  <a:pt x="32" y="12"/>
                </a:moveTo>
                <a:cubicBezTo>
                  <a:pt x="32" y="13"/>
                  <a:pt x="31" y="13"/>
                  <a:pt x="31" y="13"/>
                </a:cubicBezTo>
                <a:cubicBezTo>
                  <a:pt x="28" y="13"/>
                  <a:pt x="28" y="13"/>
                  <a:pt x="28" y="13"/>
                </a:cubicBezTo>
                <a:cubicBezTo>
                  <a:pt x="28" y="13"/>
                  <a:pt x="27" y="13"/>
                  <a:pt x="27" y="12"/>
                </a:cubicBezTo>
                <a:cubicBezTo>
                  <a:pt x="27" y="10"/>
                  <a:pt x="27" y="10"/>
                  <a:pt x="27" y="10"/>
                </a:cubicBezTo>
                <a:cubicBezTo>
                  <a:pt x="27" y="9"/>
                  <a:pt x="28" y="9"/>
                  <a:pt x="28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10"/>
                </a:cubicBezTo>
                <a:lnTo>
                  <a:pt x="32" y="12"/>
                </a:lnTo>
                <a:close/>
                <a:moveTo>
                  <a:pt x="32" y="21"/>
                </a:moveTo>
                <a:cubicBezTo>
                  <a:pt x="32" y="22"/>
                  <a:pt x="31" y="23"/>
                  <a:pt x="31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7" y="22"/>
                  <a:pt x="27" y="21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19"/>
                  <a:pt x="28" y="18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lnTo>
                  <a:pt x="32" y="21"/>
                </a:ln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7" y="31"/>
                  <a:pt x="27" y="31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8"/>
                  <a:pt x="28" y="27"/>
                  <a:pt x="28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2" y="28"/>
                  <a:pt x="32" y="28"/>
                </a:cubicBezTo>
                <a:lnTo>
                  <a:pt x="32" y="31"/>
                </a:lnTo>
                <a:close/>
                <a:moveTo>
                  <a:pt x="32" y="40"/>
                </a:moveTo>
                <a:cubicBezTo>
                  <a:pt x="32" y="40"/>
                  <a:pt x="31" y="41"/>
                  <a:pt x="31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7" y="40"/>
                  <a:pt x="27" y="40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37"/>
                  <a:pt x="28" y="36"/>
                  <a:pt x="28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2" y="37"/>
                  <a:pt x="32" y="37"/>
                </a:cubicBezTo>
                <a:lnTo>
                  <a:pt x="32" y="40"/>
                </a:lnTo>
                <a:close/>
                <a:moveTo>
                  <a:pt x="41" y="12"/>
                </a:moveTo>
                <a:cubicBezTo>
                  <a:pt x="41" y="13"/>
                  <a:pt x="40" y="13"/>
                  <a:pt x="40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6" y="13"/>
                  <a:pt x="36" y="12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9"/>
                  <a:pt x="37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1" y="9"/>
                  <a:pt x="41" y="10"/>
                </a:cubicBezTo>
                <a:lnTo>
                  <a:pt x="41" y="12"/>
                </a:lnTo>
                <a:close/>
                <a:moveTo>
                  <a:pt x="41" y="21"/>
                </a:moveTo>
                <a:cubicBezTo>
                  <a:pt x="41" y="22"/>
                  <a:pt x="40" y="23"/>
                  <a:pt x="40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7" y="23"/>
                  <a:pt x="36" y="22"/>
                  <a:pt x="36" y="21"/>
                </a:cubicBezTo>
                <a:cubicBezTo>
                  <a:pt x="36" y="19"/>
                  <a:pt x="36" y="19"/>
                  <a:pt x="36" y="19"/>
                </a:cubicBezTo>
                <a:cubicBezTo>
                  <a:pt x="36" y="19"/>
                  <a:pt x="37" y="18"/>
                  <a:pt x="37" y="18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8"/>
                  <a:pt x="41" y="19"/>
                  <a:pt x="41" y="19"/>
                </a:cubicBezTo>
                <a:lnTo>
                  <a:pt x="41" y="21"/>
                </a:lnTo>
                <a:close/>
                <a:moveTo>
                  <a:pt x="41" y="31"/>
                </a:moveTo>
                <a:cubicBezTo>
                  <a:pt x="41" y="31"/>
                  <a:pt x="40" y="32"/>
                  <a:pt x="40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6" y="31"/>
                  <a:pt x="36" y="31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8"/>
                  <a:pt x="37" y="27"/>
                  <a:pt x="37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8"/>
                  <a:pt x="41" y="28"/>
                </a:cubicBezTo>
                <a:lnTo>
                  <a:pt x="41" y="31"/>
                </a:lnTo>
                <a:close/>
                <a:moveTo>
                  <a:pt x="41" y="40"/>
                </a:moveTo>
                <a:cubicBezTo>
                  <a:pt x="41" y="40"/>
                  <a:pt x="40" y="41"/>
                  <a:pt x="40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6" y="40"/>
                  <a:pt x="36" y="40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7"/>
                  <a:pt x="37" y="36"/>
                  <a:pt x="37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7"/>
                  <a:pt x="41" y="37"/>
                </a:cubicBezTo>
                <a:lnTo>
                  <a:pt x="41" y="40"/>
                </a:lnTo>
                <a:close/>
                <a:moveTo>
                  <a:pt x="41" y="49"/>
                </a:moveTo>
                <a:cubicBezTo>
                  <a:pt x="41" y="49"/>
                  <a:pt x="40" y="50"/>
                  <a:pt x="40" y="50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0"/>
                  <a:pt x="36" y="49"/>
                  <a:pt x="36" y="49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6"/>
                  <a:pt x="37" y="45"/>
                  <a:pt x="37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1" y="46"/>
                  <a:pt x="41" y="47"/>
                </a:cubicBezTo>
                <a:lnTo>
                  <a:pt x="41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CL" dirty="0"/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2D03FC6-040B-1DFF-6049-FF3C120E033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5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B59DD2EF-B8B7-6B69-D0DE-337A2A618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86729"/>
              </p:ext>
            </p:extLst>
          </p:nvPr>
        </p:nvGraphicFramePr>
        <p:xfrm>
          <a:off x="688975" y="1241457"/>
          <a:ext cx="10902950" cy="40980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4346">
                  <a:extLst>
                    <a:ext uri="{9D8B030D-6E8A-4147-A177-3AD203B41FA5}">
                      <a16:colId xmlns="" xmlns:a16="http://schemas.microsoft.com/office/drawing/2014/main" val="3569930978"/>
                    </a:ext>
                  </a:extLst>
                </a:gridCol>
                <a:gridCol w="2278731">
                  <a:extLst>
                    <a:ext uri="{9D8B030D-6E8A-4147-A177-3AD203B41FA5}">
                      <a16:colId xmlns="" xmlns:a16="http://schemas.microsoft.com/office/drawing/2014/main" val="3376740782"/>
                    </a:ext>
                  </a:extLst>
                </a:gridCol>
                <a:gridCol w="2498748">
                  <a:extLst>
                    <a:ext uri="{9D8B030D-6E8A-4147-A177-3AD203B41FA5}">
                      <a16:colId xmlns="" xmlns:a16="http://schemas.microsoft.com/office/drawing/2014/main" val="2976728091"/>
                    </a:ext>
                  </a:extLst>
                </a:gridCol>
                <a:gridCol w="2409825">
                  <a:extLst>
                    <a:ext uri="{9D8B030D-6E8A-4147-A177-3AD203B41FA5}">
                      <a16:colId xmlns="" xmlns:a16="http://schemas.microsoft.com/office/drawing/2014/main" val="567178189"/>
                    </a:ext>
                  </a:extLst>
                </a:gridCol>
                <a:gridCol w="2781300">
                  <a:extLst>
                    <a:ext uri="{9D8B030D-6E8A-4147-A177-3AD203B41FA5}">
                      <a16:colId xmlns="" xmlns:a16="http://schemas.microsoft.com/office/drawing/2014/main" val="3752915806"/>
                    </a:ext>
                  </a:extLst>
                </a:gridCol>
              </a:tblGrid>
              <a:tr h="75247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Sub-Titulo</a:t>
                      </a:r>
                    </a:p>
                    <a:p>
                      <a:pPr algn="ctr" rtl="0" fontAlgn="ctr"/>
                      <a:r>
                        <a:rPr lang="es-CL" sz="2800" b="1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Presupuestario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Ítem</a:t>
                      </a:r>
                      <a:endParaRPr lang="es-CL" sz="2800" b="1" i="0" u="none" strike="noStrike" dirty="0">
                        <a:solidFill>
                          <a:srgbClr val="002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Ppto. Hospital </a:t>
                      </a:r>
                      <a:b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Año 2022</a:t>
                      </a:r>
                      <a:endParaRPr lang="es-CL" sz="2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Ppto. COVID-19</a:t>
                      </a:r>
                      <a:b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Año 2022</a:t>
                      </a:r>
                      <a:endParaRPr lang="es-CL" sz="28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rgbClr val="FF4F4F"/>
                          </a:solidFill>
                          <a:effectLst/>
                          <a:latin typeface="+mn-lt"/>
                        </a:rPr>
                        <a:t>TOTAL</a:t>
                      </a:r>
                      <a:br>
                        <a:rPr lang="es-CL" sz="2800" b="1" u="none" strike="noStrike" dirty="0">
                          <a:solidFill>
                            <a:srgbClr val="FF4F4F"/>
                          </a:solidFill>
                          <a:effectLst/>
                          <a:latin typeface="+mn-lt"/>
                        </a:rPr>
                      </a:br>
                      <a:r>
                        <a:rPr lang="es-CL" sz="2800" b="1" u="none" strike="noStrike" dirty="0">
                          <a:solidFill>
                            <a:srgbClr val="FF4F4F"/>
                          </a:solidFill>
                          <a:effectLst/>
                          <a:latin typeface="+mn-lt"/>
                        </a:rPr>
                        <a:t>PRESUPUESTO</a:t>
                      </a:r>
                      <a:endParaRPr lang="es-CL" sz="2800" b="1" i="0" u="none" strike="noStrike" dirty="0">
                        <a:solidFill>
                          <a:srgbClr val="FF4F4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7673413"/>
                  </a:ext>
                </a:extLst>
              </a:tr>
              <a:tr h="6424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21</a:t>
                      </a:r>
                      <a:endParaRPr lang="es-CL" sz="2000" b="1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20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Remuneraciones.</a:t>
                      </a:r>
                      <a:endParaRPr lang="es-CL" sz="2000" b="1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14.887 Millones</a:t>
                      </a:r>
                      <a:endParaRPr lang="es-CL" sz="20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1.303 Millones</a:t>
                      </a:r>
                      <a:endParaRPr lang="es-CL" sz="20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16.190</a:t>
                      </a:r>
                      <a:r>
                        <a:rPr lang="es-CL" sz="2800" u="none" strike="noStrike" dirty="0">
                          <a:solidFill>
                            <a:srgbClr val="08A873"/>
                          </a:solidFill>
                          <a:effectLst/>
                        </a:rPr>
                        <a:t> Millones</a:t>
                      </a:r>
                      <a:endParaRPr lang="es-CL" sz="2800" b="0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77119455"/>
                  </a:ext>
                </a:extLst>
              </a:tr>
              <a:tr h="7524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b="1" u="none" strike="noStrike">
                          <a:solidFill>
                            <a:srgbClr val="08A873"/>
                          </a:solidFill>
                          <a:effectLst/>
                        </a:rPr>
                        <a:t>22</a:t>
                      </a:r>
                      <a:endParaRPr lang="es-CL" sz="2000" b="1" i="0" u="none" strike="noStrike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20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Bienes y Servicios </a:t>
                      </a:r>
                    </a:p>
                    <a:p>
                      <a:pPr algn="l" rtl="0" fontAlgn="ctr"/>
                      <a:r>
                        <a:rPr lang="es-ES" sz="20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de Consumo.</a:t>
                      </a:r>
                      <a:endParaRPr lang="es-ES" sz="2000" b="1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5.336 Millones</a:t>
                      </a:r>
                      <a:endParaRPr lang="es-CL" sz="20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1.268 Millones</a:t>
                      </a:r>
                      <a:endParaRPr lang="es-CL" sz="20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6.604</a:t>
                      </a:r>
                      <a:r>
                        <a:rPr lang="es-CL" sz="2800" u="none" strike="noStrike" dirty="0">
                          <a:solidFill>
                            <a:srgbClr val="08A873"/>
                          </a:solidFill>
                          <a:effectLst/>
                        </a:rPr>
                        <a:t> Millones</a:t>
                      </a:r>
                      <a:endParaRPr lang="es-CL" sz="2800" b="0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98723429"/>
                  </a:ext>
                </a:extLst>
              </a:tr>
              <a:tr h="7524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29</a:t>
                      </a:r>
                      <a:endParaRPr lang="es-CL" sz="2000" b="1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20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Adquisición de </a:t>
                      </a:r>
                    </a:p>
                    <a:p>
                      <a:pPr algn="l" rtl="0" fontAlgn="ctr"/>
                      <a:r>
                        <a:rPr lang="es-ES" sz="20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Activo no Financiero.</a:t>
                      </a:r>
                      <a:endParaRPr lang="es-ES" sz="2000" b="1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41 Millones</a:t>
                      </a:r>
                      <a:endParaRPr lang="es-CL" sz="20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0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s-CL" sz="20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rgbClr val="08A873"/>
                          </a:solidFill>
                          <a:effectLst/>
                        </a:rPr>
                        <a:t>41</a:t>
                      </a:r>
                      <a:r>
                        <a:rPr lang="es-CL" sz="2800" u="none" strike="noStrike" dirty="0">
                          <a:solidFill>
                            <a:srgbClr val="08A873"/>
                          </a:solidFill>
                          <a:effectLst/>
                        </a:rPr>
                        <a:t> Millones</a:t>
                      </a:r>
                      <a:endParaRPr lang="es-CL" sz="2800" b="0" i="0" u="none" strike="noStrike" dirty="0">
                        <a:solidFill>
                          <a:srgbClr val="08A873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67167575"/>
                  </a:ext>
                </a:extLst>
              </a:tr>
              <a:tr h="37623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rgbClr val="FF4F4F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  <a:p>
                      <a:pPr algn="ctr" rtl="0" fontAlgn="ctr"/>
                      <a:r>
                        <a:rPr lang="es-CL" sz="2800" b="1" i="0" u="none" strike="noStrike" dirty="0">
                          <a:solidFill>
                            <a:srgbClr val="FF4F4F"/>
                          </a:solidFill>
                          <a:effectLst/>
                          <a:latin typeface="+mn-lt"/>
                        </a:rPr>
                        <a:t>PRESUPUESTO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20.264</a:t>
                      </a:r>
                      <a:r>
                        <a:rPr lang="es-CL" sz="2400" b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s-CL" sz="2400" b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Millones</a:t>
                      </a:r>
                    </a:p>
                    <a:p>
                      <a:pPr algn="ctr" rtl="0" fontAlgn="ctr"/>
                      <a:r>
                        <a:rPr lang="es-CL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99,9%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8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2.571</a:t>
                      </a:r>
                      <a:r>
                        <a:rPr lang="es-CL" sz="2800" b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s-CL" sz="2400" b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Millones</a:t>
                      </a:r>
                    </a:p>
                    <a:p>
                      <a:pPr algn="ctr" rtl="0" fontAlgn="ctr"/>
                      <a:r>
                        <a:rPr lang="es-CL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3600" b="1" u="none" strike="noStrike" dirty="0">
                          <a:solidFill>
                            <a:srgbClr val="FF4F4F"/>
                          </a:solidFill>
                          <a:effectLst/>
                        </a:rPr>
                        <a:t>22.835 Millones</a:t>
                      </a:r>
                      <a:endParaRPr lang="es-CL" sz="3600" b="1" i="0" u="none" strike="noStrike" dirty="0">
                        <a:solidFill>
                          <a:srgbClr val="FF4F4F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4909878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498D581-E52E-5ED1-5A92-A632CF2963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74364299-631B-119B-08EB-F9F0E1D1F10E}"/>
              </a:ext>
            </a:extLst>
          </p:cNvPr>
          <p:cNvSpPr/>
          <p:nvPr/>
        </p:nvSpPr>
        <p:spPr>
          <a:xfrm>
            <a:off x="688974" y="5452249"/>
            <a:ext cx="5797842" cy="49565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73,5% REMUNERACIONES</a:t>
            </a:r>
            <a:endParaRPr lang="es-CL" sz="20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670BA1A5-39C6-B4BA-3A76-46931172F8F7}"/>
              </a:ext>
            </a:extLst>
          </p:cNvPr>
          <p:cNvSpPr/>
          <p:nvPr/>
        </p:nvSpPr>
        <p:spPr>
          <a:xfrm>
            <a:off x="6511539" y="5452249"/>
            <a:ext cx="2300331" cy="495656"/>
          </a:xfrm>
          <a:prstGeom prst="rect">
            <a:avLst/>
          </a:prstGeom>
          <a:solidFill>
            <a:srgbClr val="12C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26,3% BIENES Y SERV.</a:t>
            </a:r>
            <a:endParaRPr lang="es-CL" b="1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1B4E1CD4-0259-2CD8-0E83-D6B220DB8FEB}"/>
              </a:ext>
            </a:extLst>
          </p:cNvPr>
          <p:cNvSpPr/>
          <p:nvPr/>
        </p:nvSpPr>
        <p:spPr>
          <a:xfrm>
            <a:off x="8836593" y="5452249"/>
            <a:ext cx="75488" cy="495656"/>
          </a:xfrm>
          <a:prstGeom prst="rect">
            <a:avLst/>
          </a:prstGeom>
          <a:solidFill>
            <a:srgbClr val="F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E1AD15F-1EDB-FD2D-6343-1810EB71FA83}"/>
              </a:ext>
            </a:extLst>
          </p:cNvPr>
          <p:cNvSpPr/>
          <p:nvPr/>
        </p:nvSpPr>
        <p:spPr>
          <a:xfrm>
            <a:off x="8837269" y="5456974"/>
            <a:ext cx="2586348" cy="495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0,2% Adq. Act. No Fin.</a:t>
            </a:r>
            <a:endParaRPr lang="es-CL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6EA96FB9-C743-0C4D-F8A8-857772E21CD1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Presupuesto Hospital de Tomé</a:t>
            </a:r>
          </a:p>
        </p:txBody>
      </p:sp>
    </p:spTree>
    <p:extLst>
      <p:ext uri="{BB962C8B-B14F-4D97-AF65-F5344CB8AC3E}">
        <p14:creationId xmlns:p14="http://schemas.microsoft.com/office/powerpoint/2010/main" val="118016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graphicFrame>
        <p:nvGraphicFramePr>
          <p:cNvPr id="13" name="Tabla 14">
            <a:extLst>
              <a:ext uri="{FF2B5EF4-FFF2-40B4-BE49-F238E27FC236}">
                <a16:creationId xmlns="" xmlns:a16="http://schemas.microsoft.com/office/drawing/2014/main" id="{5E7B93E7-1FA9-136F-C5BA-8BD9F5BD9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574702"/>
              </p:ext>
            </p:extLst>
          </p:nvPr>
        </p:nvGraphicFramePr>
        <p:xfrm>
          <a:off x="1392234" y="4847484"/>
          <a:ext cx="9407526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7725">
                  <a:extLst>
                    <a:ext uri="{9D8B030D-6E8A-4147-A177-3AD203B41FA5}">
                      <a16:colId xmlns="" xmlns:a16="http://schemas.microsoft.com/office/drawing/2014/main" val="1715852399"/>
                    </a:ext>
                  </a:extLst>
                </a:gridCol>
                <a:gridCol w="6019801">
                  <a:extLst>
                    <a:ext uri="{9D8B030D-6E8A-4147-A177-3AD203B41FA5}">
                      <a16:colId xmlns="" xmlns:a16="http://schemas.microsoft.com/office/drawing/2014/main" val="2758763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3200" dirty="0">
                          <a:solidFill>
                            <a:srgbClr val="FF4F4F"/>
                          </a:solidFill>
                        </a:rPr>
                        <a:t>TOTAL </a:t>
                      </a:r>
                    </a:p>
                    <a:p>
                      <a:pPr algn="r"/>
                      <a:r>
                        <a:rPr lang="es-ES" sz="3200" dirty="0">
                          <a:solidFill>
                            <a:srgbClr val="FF4F4F"/>
                          </a:solidFill>
                        </a:rPr>
                        <a:t>INVERSIÓN</a:t>
                      </a:r>
                      <a:endParaRPr lang="es-CL" sz="3200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8000" dirty="0">
                          <a:solidFill>
                            <a:srgbClr val="08A873"/>
                          </a:solidFill>
                        </a:rPr>
                        <a:t> 41 Millones</a:t>
                      </a:r>
                      <a:endParaRPr lang="es-CL" sz="8000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9577367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9CECAAE-E0DD-E458-D7F4-A2DC7E6BE4E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graphicFrame>
        <p:nvGraphicFramePr>
          <p:cNvPr id="3" name="Tabla 10">
            <a:extLst>
              <a:ext uri="{FF2B5EF4-FFF2-40B4-BE49-F238E27FC236}">
                <a16:creationId xmlns="" xmlns:a16="http://schemas.microsoft.com/office/drawing/2014/main" id="{56F438E2-B6D9-4297-1824-C8F1032D1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800094"/>
              </p:ext>
            </p:extLst>
          </p:nvPr>
        </p:nvGraphicFramePr>
        <p:xfrm>
          <a:off x="1360932" y="1220364"/>
          <a:ext cx="8869995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2695">
                  <a:extLst>
                    <a:ext uri="{9D8B030D-6E8A-4147-A177-3AD203B41FA5}">
                      <a16:colId xmlns="" xmlns:a16="http://schemas.microsoft.com/office/drawing/2014/main" val="2518345166"/>
                    </a:ext>
                  </a:extLst>
                </a:gridCol>
                <a:gridCol w="2967300">
                  <a:extLst>
                    <a:ext uri="{9D8B030D-6E8A-4147-A177-3AD203B41FA5}">
                      <a16:colId xmlns="" xmlns:a16="http://schemas.microsoft.com/office/drawing/2014/main" val="283730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Equipamiento Oftalmología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22 millones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343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Equipamiento Oficinas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8 millones 600 mil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8431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Equipamiento Laboratorio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5 millones 800 mil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585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Equipamiento para Aseo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3 millones 400 mil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983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Mesa eléctrica Pabellón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650 mil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43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Licuadora industrial para Alimentación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02060"/>
                          </a:solidFill>
                        </a:rPr>
                        <a:t>380 mil</a:t>
                      </a:r>
                      <a:endParaRPr lang="es-CL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5087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Porta sueros hospitalización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08A873"/>
                          </a:solidFill>
                        </a:rPr>
                        <a:t>180 mil</a:t>
                      </a:r>
                      <a:endParaRPr lang="es-CL" sz="2800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10852608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BE1A355D-5F19-1ED6-0F2D-8906038D2984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Proyectos de Inversión y Equipamiento</a:t>
            </a:r>
          </a:p>
        </p:txBody>
      </p:sp>
    </p:spTree>
    <p:extLst>
      <p:ext uri="{BB962C8B-B14F-4D97-AF65-F5344CB8AC3E}">
        <p14:creationId xmlns:p14="http://schemas.microsoft.com/office/powerpoint/2010/main" val="111560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graphicFrame>
        <p:nvGraphicFramePr>
          <p:cNvPr id="10" name="Tabla 10">
            <a:extLst>
              <a:ext uri="{FF2B5EF4-FFF2-40B4-BE49-F238E27FC236}">
                <a16:creationId xmlns="" xmlns:a16="http://schemas.microsoft.com/office/drawing/2014/main" id="{4E6B84EA-B8F9-9CC9-749B-C028826070FD}"/>
              </a:ext>
            </a:extLst>
          </p:cNvPr>
          <p:cNvGraphicFramePr>
            <a:graphicFrameLocks noGrp="1"/>
          </p:cNvGraphicFramePr>
          <p:nvPr/>
        </p:nvGraphicFramePr>
        <p:xfrm>
          <a:off x="679449" y="1412710"/>
          <a:ext cx="881697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14">
                  <a:extLst>
                    <a:ext uri="{9D8B030D-6E8A-4147-A177-3AD203B41FA5}">
                      <a16:colId xmlns="" xmlns:a16="http://schemas.microsoft.com/office/drawing/2014/main" val="3524014451"/>
                    </a:ext>
                  </a:extLst>
                </a:gridCol>
                <a:gridCol w="3259587">
                  <a:extLst>
                    <a:ext uri="{9D8B030D-6E8A-4147-A177-3AD203B41FA5}">
                      <a16:colId xmlns="" xmlns:a16="http://schemas.microsoft.com/office/drawing/2014/main" val="2518345166"/>
                    </a:ext>
                  </a:extLst>
                </a:gridCol>
                <a:gridCol w="2667000">
                  <a:extLst>
                    <a:ext uri="{9D8B030D-6E8A-4147-A177-3AD203B41FA5}">
                      <a16:colId xmlns="" xmlns:a16="http://schemas.microsoft.com/office/drawing/2014/main" val="2686801626"/>
                    </a:ext>
                  </a:extLst>
                </a:gridCol>
                <a:gridCol w="2428875">
                  <a:extLst>
                    <a:ext uri="{9D8B030D-6E8A-4147-A177-3AD203B41FA5}">
                      <a16:colId xmlns="" xmlns:a16="http://schemas.microsoft.com/office/drawing/2014/main" val="283730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Bombas Duplex central de vacío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Mantención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79 millones 600 mil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343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Maquina de Anestesia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Pabellón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53 millones 800 mil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8431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Reembasadora Medicamentos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Farmacia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42 millones 700 mil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6592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Lavavajillas Industrial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Alimentación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6 millones 200 mil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983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Selladora Automática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Esterilización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6 millones 100 mil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43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Ecotomógrafo portátil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Pabellón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3 millones 800 mil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5087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50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Cajas  de curaciones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Esterilización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3 millones 700 mil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1085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Caja de Lentes de prueba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Oftalmología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1 millón 400 mil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9232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1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Camilla Ginecológica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Salud Integral de la Mujer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1 millón 200 mil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7822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Lavadora Automática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Lavandería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02060"/>
                          </a:solidFill>
                        </a:rPr>
                        <a:t>1 millón</a:t>
                      </a:r>
                      <a:endParaRPr lang="es-CL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917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2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Secadora Automática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Lavandería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>
                          <a:solidFill>
                            <a:srgbClr val="08A873"/>
                          </a:solidFill>
                        </a:rPr>
                        <a:t>600 mil</a:t>
                      </a:r>
                      <a:endParaRPr lang="es-CL" b="1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56223689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5438FF8-433E-62AD-C966-74A0BFB712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31" y="2097920"/>
            <a:ext cx="2366650" cy="1990214"/>
          </a:xfrm>
          <a:prstGeom prst="rect">
            <a:avLst/>
          </a:prstGeom>
        </p:spPr>
      </p:pic>
      <p:graphicFrame>
        <p:nvGraphicFramePr>
          <p:cNvPr id="13" name="Tabla 14">
            <a:extLst>
              <a:ext uri="{FF2B5EF4-FFF2-40B4-BE49-F238E27FC236}">
                <a16:creationId xmlns="" xmlns:a16="http://schemas.microsoft.com/office/drawing/2014/main" id="{5E7B93E7-1FA9-136F-C5BA-8BD9F5BD9D33}"/>
              </a:ext>
            </a:extLst>
          </p:cNvPr>
          <p:cNvGraphicFramePr>
            <a:graphicFrameLocks noGrp="1"/>
          </p:cNvGraphicFramePr>
          <p:nvPr/>
        </p:nvGraphicFramePr>
        <p:xfrm>
          <a:off x="384174" y="5306197"/>
          <a:ext cx="9407526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7725">
                  <a:extLst>
                    <a:ext uri="{9D8B030D-6E8A-4147-A177-3AD203B41FA5}">
                      <a16:colId xmlns="" xmlns:a16="http://schemas.microsoft.com/office/drawing/2014/main" val="1715852399"/>
                    </a:ext>
                  </a:extLst>
                </a:gridCol>
                <a:gridCol w="6019801">
                  <a:extLst>
                    <a:ext uri="{9D8B030D-6E8A-4147-A177-3AD203B41FA5}">
                      <a16:colId xmlns="" xmlns:a16="http://schemas.microsoft.com/office/drawing/2014/main" val="2758763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ES" sz="3200" dirty="0">
                          <a:solidFill>
                            <a:srgbClr val="FF4F4F"/>
                          </a:solidFill>
                        </a:rPr>
                        <a:t>TOTAL </a:t>
                      </a:r>
                    </a:p>
                    <a:p>
                      <a:pPr algn="r"/>
                      <a:r>
                        <a:rPr lang="es-ES" sz="3200" dirty="0">
                          <a:solidFill>
                            <a:srgbClr val="FF4F4F"/>
                          </a:solidFill>
                        </a:rPr>
                        <a:t>INVERSIÓN</a:t>
                      </a:r>
                      <a:endParaRPr lang="es-CL" sz="3200" dirty="0">
                        <a:solidFill>
                          <a:srgbClr val="FF4F4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8000" dirty="0">
                          <a:solidFill>
                            <a:srgbClr val="08A873"/>
                          </a:solidFill>
                        </a:rPr>
                        <a:t> 200 Millones</a:t>
                      </a:r>
                      <a:endParaRPr lang="es-CL" sz="8000" dirty="0">
                        <a:solidFill>
                          <a:srgbClr val="08A873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9577367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EC78D7FF-4064-37E9-E2EB-044385CDA2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13FB00FF-C003-A242-9034-BFA05BE787AE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Campos Clínicos</a:t>
            </a:r>
          </a:p>
        </p:txBody>
      </p:sp>
    </p:spTree>
    <p:extLst>
      <p:ext uri="{BB962C8B-B14F-4D97-AF65-F5344CB8AC3E}">
        <p14:creationId xmlns:p14="http://schemas.microsoft.com/office/powerpoint/2010/main" val="1018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OIRS</a:t>
            </a:r>
          </a:p>
        </p:txBody>
      </p:sp>
      <p:graphicFrame>
        <p:nvGraphicFramePr>
          <p:cNvPr id="4" name="Tabla 5">
            <a:extLst>
              <a:ext uri="{FF2B5EF4-FFF2-40B4-BE49-F238E27FC236}">
                <a16:creationId xmlns="" xmlns:a16="http://schemas.microsoft.com/office/drawing/2014/main" id="{F6D636A3-69FD-DC6E-8889-33B0209D0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735156"/>
              </p:ext>
            </p:extLst>
          </p:nvPr>
        </p:nvGraphicFramePr>
        <p:xfrm>
          <a:off x="1760705" y="1157591"/>
          <a:ext cx="6831033" cy="4948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2141">
                  <a:extLst>
                    <a:ext uri="{9D8B030D-6E8A-4147-A177-3AD203B41FA5}">
                      <a16:colId xmlns="" xmlns:a16="http://schemas.microsoft.com/office/drawing/2014/main" val="428636699"/>
                    </a:ext>
                  </a:extLst>
                </a:gridCol>
                <a:gridCol w="1724446">
                  <a:extLst>
                    <a:ext uri="{9D8B030D-6E8A-4147-A177-3AD203B41FA5}">
                      <a16:colId xmlns="" xmlns:a16="http://schemas.microsoft.com/office/drawing/2014/main" val="266264938"/>
                    </a:ext>
                  </a:extLst>
                </a:gridCol>
                <a:gridCol w="1724446">
                  <a:extLst>
                    <a:ext uri="{9D8B030D-6E8A-4147-A177-3AD203B41FA5}">
                      <a16:colId xmlns="" xmlns:a16="http://schemas.microsoft.com/office/drawing/2014/main" val="1262354163"/>
                    </a:ext>
                  </a:extLst>
                </a:gridCol>
              </a:tblGrid>
              <a:tr h="758857">
                <a:tc>
                  <a:txBody>
                    <a:bodyPr/>
                    <a:lstStyle/>
                    <a:p>
                      <a:endParaRPr lang="es-CL" sz="2000" dirty="0"/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400" dirty="0">
                          <a:solidFill>
                            <a:srgbClr val="002060"/>
                          </a:solidFill>
                        </a:rPr>
                        <a:t>2021</a:t>
                      </a:r>
                      <a:endParaRPr lang="es-CL" sz="4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4400" dirty="0">
                          <a:solidFill>
                            <a:srgbClr val="002060"/>
                          </a:solidFill>
                        </a:rPr>
                        <a:t>2022</a:t>
                      </a:r>
                      <a:endParaRPr lang="es-CL" sz="4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1887212"/>
                  </a:ext>
                </a:extLst>
              </a:tr>
              <a:tr h="637440">
                <a:tc>
                  <a:txBody>
                    <a:bodyPr/>
                    <a:lstStyle/>
                    <a:p>
                      <a:pPr algn="r"/>
                      <a:r>
                        <a:rPr lang="es-ES" sz="3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Consultas</a:t>
                      </a:r>
                      <a:endParaRPr lang="es-CL" sz="3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59057101"/>
                  </a:ext>
                </a:extLst>
              </a:tr>
              <a:tr h="637440">
                <a:tc>
                  <a:txBody>
                    <a:bodyPr/>
                    <a:lstStyle/>
                    <a:p>
                      <a:pPr algn="r"/>
                      <a:r>
                        <a:rPr lang="es-ES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Felicitaciones</a:t>
                      </a:r>
                      <a:endParaRPr lang="es-CL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125</a:t>
                      </a:r>
                      <a:endParaRPr lang="es-CL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167</a:t>
                      </a:r>
                      <a:endParaRPr lang="es-CL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57554314"/>
                  </a:ext>
                </a:extLst>
              </a:tr>
              <a:tr h="637440">
                <a:tc>
                  <a:txBody>
                    <a:bodyPr/>
                    <a:lstStyle/>
                    <a:p>
                      <a:pPr algn="r"/>
                      <a:r>
                        <a:rPr lang="es-ES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Reclamos</a:t>
                      </a:r>
                      <a:endParaRPr lang="es-CL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163</a:t>
                      </a:r>
                      <a:endParaRPr lang="es-CL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238</a:t>
                      </a:r>
                      <a:endParaRPr lang="es-CL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48363241"/>
                  </a:ext>
                </a:extLst>
              </a:tr>
              <a:tr h="637440">
                <a:tc>
                  <a:txBody>
                    <a:bodyPr/>
                    <a:lstStyle/>
                    <a:p>
                      <a:pPr algn="r"/>
                      <a:r>
                        <a:rPr lang="es-ES" sz="3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Solicitudes</a:t>
                      </a:r>
                      <a:endParaRPr lang="es-CL" sz="3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13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28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72988267"/>
                  </a:ext>
                </a:extLst>
              </a:tr>
              <a:tr h="985945">
                <a:tc>
                  <a:txBody>
                    <a:bodyPr/>
                    <a:lstStyle/>
                    <a:p>
                      <a:pPr algn="r">
                        <a:lnSpc>
                          <a:spcPts val="3500"/>
                        </a:lnSpc>
                      </a:pPr>
                      <a:r>
                        <a:rPr lang="es-ES" sz="3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Solicitudes por Transparencia </a:t>
                      </a:r>
                      <a:endParaRPr lang="es-CL" sz="3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38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34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7118417"/>
                  </a:ext>
                </a:extLst>
              </a:tr>
              <a:tr h="637440">
                <a:tc>
                  <a:txBody>
                    <a:bodyPr/>
                    <a:lstStyle/>
                    <a:p>
                      <a:pPr algn="r"/>
                      <a:r>
                        <a:rPr lang="es-ES" sz="3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Sugerencias</a:t>
                      </a:r>
                      <a:endParaRPr lang="es-CL" sz="3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12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rgbClr val="37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</a:t>
                      </a:r>
                      <a:endParaRPr lang="es-CL" sz="3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12C8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04924600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984C877-64BA-3DE6-E54C-E1827C8265F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4832" y="1914647"/>
            <a:ext cx="691740" cy="6917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ADE30C73-9AE8-ACB5-C587-D299B15655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7517" y="2635032"/>
            <a:ext cx="560038" cy="5561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DC28171-6D63-4E71-FB1F-39176971519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3008" y="3215436"/>
            <a:ext cx="629055" cy="62905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6B188378-0E80-3450-3785-59B88B43833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057517" y="4610156"/>
            <a:ext cx="629055" cy="62905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AE24633-EE37-B99B-3969-B3CFC5BF8AB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1720" y="3965887"/>
            <a:ext cx="400267" cy="48617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14E762EE-4C07-6E2E-7B61-E0A65D98513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0120" y="5546259"/>
            <a:ext cx="494829" cy="494829"/>
          </a:xfrm>
          <a:prstGeom prst="rect">
            <a:avLst/>
          </a:prstGeom>
        </p:spPr>
      </p:pic>
      <p:sp>
        <p:nvSpPr>
          <p:cNvPr id="18" name="Flecha: hacia arriba 17">
            <a:extLst>
              <a:ext uri="{FF2B5EF4-FFF2-40B4-BE49-F238E27FC236}">
                <a16:creationId xmlns="" xmlns:a16="http://schemas.microsoft.com/office/drawing/2014/main" id="{688F33C4-CEFB-262F-99B7-7C46BA33A7D1}"/>
              </a:ext>
            </a:extLst>
          </p:cNvPr>
          <p:cNvSpPr/>
          <p:nvPr/>
        </p:nvSpPr>
        <p:spPr>
          <a:xfrm>
            <a:off x="10039064" y="2080517"/>
            <a:ext cx="324000" cy="360000"/>
          </a:xfrm>
          <a:prstGeom prst="upArrow">
            <a:avLst/>
          </a:prstGeom>
          <a:solidFill>
            <a:schemeClr val="accent5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19" name="Flecha: hacia arriba 18">
            <a:extLst>
              <a:ext uri="{FF2B5EF4-FFF2-40B4-BE49-F238E27FC236}">
                <a16:creationId xmlns="" xmlns:a16="http://schemas.microsoft.com/office/drawing/2014/main" id="{58505E5B-8EF7-0A91-DB2B-667D8C1C1522}"/>
              </a:ext>
            </a:extLst>
          </p:cNvPr>
          <p:cNvSpPr/>
          <p:nvPr/>
        </p:nvSpPr>
        <p:spPr>
          <a:xfrm>
            <a:off x="10039064" y="2733100"/>
            <a:ext cx="324000" cy="360000"/>
          </a:xfrm>
          <a:prstGeom prst="upArrow">
            <a:avLst/>
          </a:prstGeom>
          <a:solidFill>
            <a:srgbClr val="00C85A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20" name="Flecha: hacia arriba 19">
            <a:extLst>
              <a:ext uri="{FF2B5EF4-FFF2-40B4-BE49-F238E27FC236}">
                <a16:creationId xmlns="" xmlns:a16="http://schemas.microsoft.com/office/drawing/2014/main" id="{AECE9131-4333-65DF-FCC0-6EACBFD82DEF}"/>
              </a:ext>
            </a:extLst>
          </p:cNvPr>
          <p:cNvSpPr/>
          <p:nvPr/>
        </p:nvSpPr>
        <p:spPr>
          <a:xfrm>
            <a:off x="10039064" y="3320948"/>
            <a:ext cx="324000" cy="360000"/>
          </a:xfrm>
          <a:prstGeom prst="upArrow">
            <a:avLst/>
          </a:prstGeom>
          <a:solidFill>
            <a:srgbClr val="FF4F4F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24" name="Flecha: hacia arriba 23">
            <a:extLst>
              <a:ext uri="{FF2B5EF4-FFF2-40B4-BE49-F238E27FC236}">
                <a16:creationId xmlns="" xmlns:a16="http://schemas.microsoft.com/office/drawing/2014/main" id="{91816EA4-D1F8-778A-2475-4F9AE5F01FCF}"/>
              </a:ext>
            </a:extLst>
          </p:cNvPr>
          <p:cNvSpPr/>
          <p:nvPr/>
        </p:nvSpPr>
        <p:spPr>
          <a:xfrm>
            <a:off x="10045932" y="4032815"/>
            <a:ext cx="324000" cy="360000"/>
          </a:xfrm>
          <a:prstGeom prst="upArrow">
            <a:avLst/>
          </a:prstGeom>
          <a:solidFill>
            <a:schemeClr val="accent5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25" name="Flecha: hacia arriba 24">
            <a:extLst>
              <a:ext uri="{FF2B5EF4-FFF2-40B4-BE49-F238E27FC236}">
                <a16:creationId xmlns="" xmlns:a16="http://schemas.microsoft.com/office/drawing/2014/main" id="{FDB094B5-9DAC-35E0-5865-C9FDE92C086A}"/>
              </a:ext>
            </a:extLst>
          </p:cNvPr>
          <p:cNvSpPr/>
          <p:nvPr/>
        </p:nvSpPr>
        <p:spPr>
          <a:xfrm rot="10800000">
            <a:off x="10037879" y="4772810"/>
            <a:ext cx="324000" cy="360000"/>
          </a:xfrm>
          <a:prstGeom prst="upArrow">
            <a:avLst/>
          </a:prstGeom>
          <a:solidFill>
            <a:schemeClr val="accent5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26" name="Flecha: hacia arriba 25">
            <a:extLst>
              <a:ext uri="{FF2B5EF4-FFF2-40B4-BE49-F238E27FC236}">
                <a16:creationId xmlns="" xmlns:a16="http://schemas.microsoft.com/office/drawing/2014/main" id="{2A0501CF-DFA9-3E89-818A-315C137B91CE}"/>
              </a:ext>
            </a:extLst>
          </p:cNvPr>
          <p:cNvSpPr/>
          <p:nvPr/>
        </p:nvSpPr>
        <p:spPr>
          <a:xfrm rot="10981067">
            <a:off x="10037879" y="5613673"/>
            <a:ext cx="324000" cy="360000"/>
          </a:xfrm>
          <a:prstGeom prst="upArrow">
            <a:avLst/>
          </a:prstGeom>
          <a:solidFill>
            <a:schemeClr val="accent5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 w="1905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394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EC00A331-64BF-5E47-1403-75F7AE1EF5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98931C1-FBC7-2103-01B7-66228D099328}"/>
              </a:ext>
            </a:extLst>
          </p:cNvPr>
          <p:cNvSpPr txBox="1"/>
          <p:nvPr/>
        </p:nvSpPr>
        <p:spPr>
          <a:xfrm>
            <a:off x="2867593" y="1961898"/>
            <a:ext cx="78889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B4FFC9FA-9BF1-B2A1-8340-FE0437B207EC}"/>
              </a:ext>
            </a:extLst>
          </p:cNvPr>
          <p:cNvSpPr txBox="1"/>
          <p:nvPr/>
        </p:nvSpPr>
        <p:spPr>
          <a:xfrm>
            <a:off x="1252728" y="2020377"/>
            <a:ext cx="78889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EA02549-3F63-456A-37F4-D9D0DE81FF6D}"/>
              </a:ext>
            </a:extLst>
          </p:cNvPr>
          <p:cNvSpPr txBox="1"/>
          <p:nvPr/>
        </p:nvSpPr>
        <p:spPr>
          <a:xfrm>
            <a:off x="0" y="398145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Participación Social</a:t>
            </a:r>
            <a:endParaRPr lang="es-CL" sz="4800" b="1" dirty="0">
              <a:latin typeface="Gobc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DD4657EE-1DED-184D-01DB-7C4864227EFC}"/>
              </a:ext>
            </a:extLst>
          </p:cNvPr>
          <p:cNvSpPr txBox="1"/>
          <p:nvPr/>
        </p:nvSpPr>
        <p:spPr>
          <a:xfrm>
            <a:off x="1" y="1790700"/>
            <a:ext cx="12191999" cy="3505200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 anchor="t" anchorCtr="0">
            <a:noAutofit/>
          </a:bodyPr>
          <a:lstStyle/>
          <a:p>
            <a:pPr lvl="3">
              <a:lnSpc>
                <a:spcPct val="130000"/>
              </a:lnSpc>
            </a:pP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Mesa de Participación Social Comunal.</a:t>
            </a:r>
          </a:p>
          <a:p>
            <a:pPr lvl="3">
              <a:lnSpc>
                <a:spcPct val="130000"/>
              </a:lnSpc>
            </a:pPr>
            <a:r>
              <a:rPr lang="es-CL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Mesa PESPI Comunal y Comité PESPI</a:t>
            </a: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.</a:t>
            </a:r>
          </a:p>
          <a:p>
            <a:pPr lvl="3">
              <a:lnSpc>
                <a:spcPct val="130000"/>
              </a:lnSpc>
            </a:pP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Mesa de Salud Rural.</a:t>
            </a:r>
          </a:p>
          <a:p>
            <a:pPr lvl="3">
              <a:lnSpc>
                <a:spcPct val="130000"/>
              </a:lnSpc>
            </a:pP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Reactivación de la presencialidad con el Segundo Consejo.</a:t>
            </a:r>
          </a:p>
          <a:p>
            <a:pPr lvl="3">
              <a:lnSpc>
                <a:spcPct val="130000"/>
              </a:lnSpc>
            </a:pPr>
            <a:r>
              <a:rPr lang="es-ES" sz="3200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Trabajo con el Voluntariado.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6399E7CC-80B0-42A1-FF9D-50EB798458EE}"/>
              </a:ext>
            </a:extLst>
          </p:cNvPr>
          <p:cNvSpPr/>
          <p:nvPr/>
        </p:nvSpPr>
        <p:spPr>
          <a:xfrm>
            <a:off x="839797" y="1986748"/>
            <a:ext cx="396000" cy="396000"/>
          </a:xfrm>
          <a:prstGeom prst="ellipse">
            <a:avLst/>
          </a:prstGeom>
          <a:noFill/>
          <a:ln w="38100">
            <a:solidFill>
              <a:srgbClr val="53F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extLst>
              <a:ext uri="{FF2B5EF4-FFF2-40B4-BE49-F238E27FC236}">
                <a16:creationId xmlns="" xmlns:a16="http://schemas.microsoft.com/office/drawing/2014/main" id="{49A97927-592F-F1D6-22BF-4BF2CFEBA87E}"/>
              </a:ext>
            </a:extLst>
          </p:cNvPr>
          <p:cNvSpPr/>
          <p:nvPr/>
        </p:nvSpPr>
        <p:spPr>
          <a:xfrm>
            <a:off x="839797" y="3260934"/>
            <a:ext cx="396000" cy="396000"/>
          </a:xfrm>
          <a:prstGeom prst="ellipse">
            <a:avLst/>
          </a:prstGeom>
          <a:noFill/>
          <a:ln w="38100">
            <a:solidFill>
              <a:srgbClr val="FF4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3" name="Elipse 12">
            <a:extLst>
              <a:ext uri="{FF2B5EF4-FFF2-40B4-BE49-F238E27FC236}">
                <a16:creationId xmlns="" xmlns:a16="http://schemas.microsoft.com/office/drawing/2014/main" id="{123B6FDB-8FAC-499A-F559-2C4AAB732FC4}"/>
              </a:ext>
            </a:extLst>
          </p:cNvPr>
          <p:cNvSpPr/>
          <p:nvPr/>
        </p:nvSpPr>
        <p:spPr>
          <a:xfrm>
            <a:off x="839797" y="2623841"/>
            <a:ext cx="396000" cy="396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extLst>
              <a:ext uri="{FF2B5EF4-FFF2-40B4-BE49-F238E27FC236}">
                <a16:creationId xmlns="" xmlns:a16="http://schemas.microsoft.com/office/drawing/2014/main" id="{405FF25F-2710-104F-7A06-0762660E3CC0}"/>
              </a:ext>
            </a:extLst>
          </p:cNvPr>
          <p:cNvSpPr/>
          <p:nvPr/>
        </p:nvSpPr>
        <p:spPr>
          <a:xfrm>
            <a:off x="839797" y="3896478"/>
            <a:ext cx="396000" cy="396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chemeClr val="accent2"/>
                </a:solidFill>
              </a:ln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="" xmlns:a16="http://schemas.microsoft.com/office/drawing/2014/main" id="{2485982D-6FEC-5D28-4461-5B1CAE8E568F}"/>
              </a:ext>
            </a:extLst>
          </p:cNvPr>
          <p:cNvSpPr/>
          <p:nvPr/>
        </p:nvSpPr>
        <p:spPr>
          <a:xfrm>
            <a:off x="839797" y="4519694"/>
            <a:ext cx="396000" cy="396000"/>
          </a:xfrm>
          <a:prstGeom prst="ellipse">
            <a:avLst/>
          </a:prstGeom>
          <a:noFill/>
          <a:ln w="38100">
            <a:solidFill>
              <a:srgbClr val="FF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chemeClr val="accent2"/>
                </a:solidFill>
              </a:ln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E8E32FF6-6959-CF12-5BD0-4A6ECD1431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2" name="Freeform 47">
            <a:extLst>
              <a:ext uri="{FF2B5EF4-FFF2-40B4-BE49-F238E27FC236}">
                <a16:creationId xmlns="" xmlns:a16="http://schemas.microsoft.com/office/drawing/2014/main" id="{211C79E9-AE49-F813-96D5-CF3D0CBAC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672" y="2085772"/>
            <a:ext cx="222250" cy="180000"/>
          </a:xfrm>
          <a:custGeom>
            <a:avLst/>
            <a:gdLst>
              <a:gd name="T0" fmla="*/ 497 w 498"/>
              <a:gd name="T1" fmla="*/ 434 h 435"/>
              <a:gd name="T2" fmla="*/ 497 w 498"/>
              <a:gd name="T3" fmla="*/ 434 h 435"/>
              <a:gd name="T4" fmla="*/ 487 w 498"/>
              <a:gd name="T5" fmla="*/ 328 h 435"/>
              <a:gd name="T6" fmla="*/ 425 w 498"/>
              <a:gd name="T7" fmla="*/ 293 h 435"/>
              <a:gd name="T8" fmla="*/ 372 w 498"/>
              <a:gd name="T9" fmla="*/ 231 h 435"/>
              <a:gd name="T10" fmla="*/ 390 w 498"/>
              <a:gd name="T11" fmla="*/ 196 h 435"/>
              <a:gd name="T12" fmla="*/ 408 w 498"/>
              <a:gd name="T13" fmla="*/ 159 h 435"/>
              <a:gd name="T14" fmla="*/ 399 w 498"/>
              <a:gd name="T15" fmla="*/ 151 h 435"/>
              <a:gd name="T16" fmla="*/ 408 w 498"/>
              <a:gd name="T17" fmla="*/ 115 h 435"/>
              <a:gd name="T18" fmla="*/ 346 w 498"/>
              <a:gd name="T19" fmla="*/ 62 h 435"/>
              <a:gd name="T20" fmla="*/ 284 w 498"/>
              <a:gd name="T21" fmla="*/ 115 h 435"/>
              <a:gd name="T22" fmla="*/ 293 w 498"/>
              <a:gd name="T23" fmla="*/ 151 h 435"/>
              <a:gd name="T24" fmla="*/ 284 w 498"/>
              <a:gd name="T25" fmla="*/ 159 h 435"/>
              <a:gd name="T26" fmla="*/ 302 w 498"/>
              <a:gd name="T27" fmla="*/ 196 h 435"/>
              <a:gd name="T28" fmla="*/ 311 w 498"/>
              <a:gd name="T29" fmla="*/ 231 h 435"/>
              <a:gd name="T30" fmla="*/ 293 w 498"/>
              <a:gd name="T31" fmla="*/ 275 h 435"/>
              <a:gd name="T32" fmla="*/ 381 w 498"/>
              <a:gd name="T33" fmla="*/ 364 h 435"/>
              <a:gd name="T34" fmla="*/ 381 w 498"/>
              <a:gd name="T35" fmla="*/ 434 h 435"/>
              <a:gd name="T36" fmla="*/ 497 w 498"/>
              <a:gd name="T37" fmla="*/ 434 h 435"/>
              <a:gd name="T38" fmla="*/ 258 w 498"/>
              <a:gd name="T39" fmla="*/ 302 h 435"/>
              <a:gd name="T40" fmla="*/ 258 w 498"/>
              <a:gd name="T41" fmla="*/ 302 h 435"/>
              <a:gd name="T42" fmla="*/ 187 w 498"/>
              <a:gd name="T43" fmla="*/ 231 h 435"/>
              <a:gd name="T44" fmla="*/ 213 w 498"/>
              <a:gd name="T45" fmla="*/ 168 h 435"/>
              <a:gd name="T46" fmla="*/ 231 w 498"/>
              <a:gd name="T47" fmla="*/ 133 h 435"/>
              <a:gd name="T48" fmla="*/ 222 w 498"/>
              <a:gd name="T49" fmla="*/ 115 h 435"/>
              <a:gd name="T50" fmla="*/ 231 w 498"/>
              <a:gd name="T51" fmla="*/ 71 h 435"/>
              <a:gd name="T52" fmla="*/ 151 w 498"/>
              <a:gd name="T53" fmla="*/ 0 h 435"/>
              <a:gd name="T54" fmla="*/ 71 w 498"/>
              <a:gd name="T55" fmla="*/ 71 h 435"/>
              <a:gd name="T56" fmla="*/ 71 w 498"/>
              <a:gd name="T57" fmla="*/ 115 h 435"/>
              <a:gd name="T58" fmla="*/ 71 w 498"/>
              <a:gd name="T59" fmla="*/ 133 h 435"/>
              <a:gd name="T60" fmla="*/ 89 w 498"/>
              <a:gd name="T61" fmla="*/ 168 h 435"/>
              <a:gd name="T62" fmla="*/ 107 w 498"/>
              <a:gd name="T63" fmla="*/ 231 h 435"/>
              <a:gd name="T64" fmla="*/ 45 w 498"/>
              <a:gd name="T65" fmla="*/ 302 h 435"/>
              <a:gd name="T66" fmla="*/ 0 w 498"/>
              <a:gd name="T67" fmla="*/ 346 h 435"/>
              <a:gd name="T68" fmla="*/ 0 w 498"/>
              <a:gd name="T69" fmla="*/ 434 h 435"/>
              <a:gd name="T70" fmla="*/ 346 w 498"/>
              <a:gd name="T71" fmla="*/ 434 h 435"/>
              <a:gd name="T72" fmla="*/ 346 w 498"/>
              <a:gd name="T73" fmla="*/ 364 h 435"/>
              <a:gd name="T74" fmla="*/ 258 w 498"/>
              <a:gd name="T75" fmla="*/ 302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8" h="435">
                <a:moveTo>
                  <a:pt x="497" y="434"/>
                </a:moveTo>
                <a:lnTo>
                  <a:pt x="497" y="434"/>
                </a:lnTo>
                <a:cubicBezTo>
                  <a:pt x="497" y="434"/>
                  <a:pt x="497" y="337"/>
                  <a:pt x="487" y="328"/>
                </a:cubicBezTo>
                <a:cubicBezTo>
                  <a:pt x="479" y="319"/>
                  <a:pt x="462" y="302"/>
                  <a:pt x="425" y="293"/>
                </a:cubicBezTo>
                <a:cubicBezTo>
                  <a:pt x="390" y="275"/>
                  <a:pt x="372" y="257"/>
                  <a:pt x="372" y="231"/>
                </a:cubicBezTo>
                <a:cubicBezTo>
                  <a:pt x="372" y="213"/>
                  <a:pt x="390" y="222"/>
                  <a:pt x="390" y="196"/>
                </a:cubicBezTo>
                <a:cubicBezTo>
                  <a:pt x="390" y="178"/>
                  <a:pt x="408" y="196"/>
                  <a:pt x="408" y="159"/>
                </a:cubicBezTo>
                <a:cubicBezTo>
                  <a:pt x="408" y="151"/>
                  <a:pt x="399" y="151"/>
                  <a:pt x="399" y="151"/>
                </a:cubicBezTo>
                <a:cubicBezTo>
                  <a:pt x="399" y="151"/>
                  <a:pt x="408" y="133"/>
                  <a:pt x="408" y="115"/>
                </a:cubicBezTo>
                <a:cubicBezTo>
                  <a:pt x="408" y="98"/>
                  <a:pt x="399" y="62"/>
                  <a:pt x="346" y="62"/>
                </a:cubicBezTo>
                <a:cubicBezTo>
                  <a:pt x="293" y="62"/>
                  <a:pt x="284" y="98"/>
                  <a:pt x="284" y="115"/>
                </a:cubicBezTo>
                <a:cubicBezTo>
                  <a:pt x="284" y="133"/>
                  <a:pt x="293" y="151"/>
                  <a:pt x="293" y="151"/>
                </a:cubicBezTo>
                <a:cubicBezTo>
                  <a:pt x="293" y="151"/>
                  <a:pt x="284" y="151"/>
                  <a:pt x="284" y="159"/>
                </a:cubicBezTo>
                <a:cubicBezTo>
                  <a:pt x="284" y="196"/>
                  <a:pt x="293" y="178"/>
                  <a:pt x="302" y="196"/>
                </a:cubicBezTo>
                <a:cubicBezTo>
                  <a:pt x="302" y="222"/>
                  <a:pt x="311" y="213"/>
                  <a:pt x="311" y="231"/>
                </a:cubicBezTo>
                <a:cubicBezTo>
                  <a:pt x="311" y="249"/>
                  <a:pt x="311" y="266"/>
                  <a:pt x="293" y="275"/>
                </a:cubicBezTo>
                <a:cubicBezTo>
                  <a:pt x="372" y="319"/>
                  <a:pt x="381" y="319"/>
                  <a:pt x="381" y="364"/>
                </a:cubicBezTo>
                <a:cubicBezTo>
                  <a:pt x="381" y="434"/>
                  <a:pt x="381" y="434"/>
                  <a:pt x="381" y="434"/>
                </a:cubicBezTo>
                <a:lnTo>
                  <a:pt x="497" y="434"/>
                </a:lnTo>
                <a:close/>
                <a:moveTo>
                  <a:pt x="258" y="302"/>
                </a:moveTo>
                <a:lnTo>
                  <a:pt x="258" y="302"/>
                </a:lnTo>
                <a:cubicBezTo>
                  <a:pt x="204" y="284"/>
                  <a:pt x="187" y="266"/>
                  <a:pt x="187" y="231"/>
                </a:cubicBezTo>
                <a:cubicBezTo>
                  <a:pt x="187" y="204"/>
                  <a:pt x="204" y="213"/>
                  <a:pt x="213" y="168"/>
                </a:cubicBezTo>
                <a:cubicBezTo>
                  <a:pt x="213" y="159"/>
                  <a:pt x="231" y="168"/>
                  <a:pt x="231" y="133"/>
                </a:cubicBezTo>
                <a:cubicBezTo>
                  <a:pt x="231" y="115"/>
                  <a:pt x="222" y="115"/>
                  <a:pt x="222" y="115"/>
                </a:cubicBezTo>
                <a:cubicBezTo>
                  <a:pt x="222" y="115"/>
                  <a:pt x="222" y="89"/>
                  <a:pt x="231" y="71"/>
                </a:cubicBezTo>
                <a:cubicBezTo>
                  <a:pt x="231" y="53"/>
                  <a:pt x="213" y="0"/>
                  <a:pt x="151" y="0"/>
                </a:cubicBezTo>
                <a:cubicBezTo>
                  <a:pt x="80" y="0"/>
                  <a:pt x="71" y="53"/>
                  <a:pt x="71" y="71"/>
                </a:cubicBezTo>
                <a:cubicBezTo>
                  <a:pt x="71" y="89"/>
                  <a:pt x="71" y="115"/>
                  <a:pt x="71" y="115"/>
                </a:cubicBezTo>
                <a:cubicBezTo>
                  <a:pt x="71" y="115"/>
                  <a:pt x="71" y="115"/>
                  <a:pt x="71" y="133"/>
                </a:cubicBezTo>
                <a:cubicBezTo>
                  <a:pt x="71" y="168"/>
                  <a:pt x="80" y="159"/>
                  <a:pt x="89" y="168"/>
                </a:cubicBezTo>
                <a:cubicBezTo>
                  <a:pt x="89" y="213"/>
                  <a:pt x="107" y="204"/>
                  <a:pt x="107" y="231"/>
                </a:cubicBezTo>
                <a:cubicBezTo>
                  <a:pt x="107" y="266"/>
                  <a:pt x="89" y="284"/>
                  <a:pt x="45" y="302"/>
                </a:cubicBezTo>
                <a:cubicBezTo>
                  <a:pt x="27" y="310"/>
                  <a:pt x="0" y="319"/>
                  <a:pt x="0" y="346"/>
                </a:cubicBezTo>
                <a:cubicBezTo>
                  <a:pt x="0" y="434"/>
                  <a:pt x="0" y="434"/>
                  <a:pt x="0" y="434"/>
                </a:cubicBezTo>
                <a:cubicBezTo>
                  <a:pt x="346" y="434"/>
                  <a:pt x="346" y="434"/>
                  <a:pt x="346" y="434"/>
                </a:cubicBezTo>
                <a:cubicBezTo>
                  <a:pt x="346" y="434"/>
                  <a:pt x="346" y="381"/>
                  <a:pt x="346" y="364"/>
                </a:cubicBezTo>
                <a:cubicBezTo>
                  <a:pt x="346" y="346"/>
                  <a:pt x="302" y="328"/>
                  <a:pt x="258" y="302"/>
                </a:cubicBezTo>
                <a:close/>
              </a:path>
            </a:pathLst>
          </a:custGeom>
          <a:solidFill>
            <a:srgbClr val="53FFA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34290" tIns="17145" rIns="34290" bIns="1714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B77EB1-D691-D3FD-5F13-C1874692E2D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72" y="2641128"/>
            <a:ext cx="360000" cy="360000"/>
          </a:xfrm>
          <a:prstGeom prst="rect">
            <a:avLst/>
          </a:prstGeom>
        </p:spPr>
      </p:pic>
      <p:sp>
        <p:nvSpPr>
          <p:cNvPr id="15" name="Freeform 116">
            <a:extLst>
              <a:ext uri="{FF2B5EF4-FFF2-40B4-BE49-F238E27FC236}">
                <a16:creationId xmlns="" xmlns:a16="http://schemas.microsoft.com/office/drawing/2014/main" id="{34CB640B-7C7E-29FD-57AE-2C542B26A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760" y="3979323"/>
            <a:ext cx="200025" cy="20637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34290" tIns="17145" rIns="34290" bIns="1714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Shape 2935">
            <a:extLst>
              <a:ext uri="{FF2B5EF4-FFF2-40B4-BE49-F238E27FC236}">
                <a16:creationId xmlns="" xmlns:a16="http://schemas.microsoft.com/office/drawing/2014/main" id="{B160F836-C241-3746-888F-03AA43F4DAB0}"/>
              </a:ext>
            </a:extLst>
          </p:cNvPr>
          <p:cNvSpPr/>
          <p:nvPr/>
        </p:nvSpPr>
        <p:spPr>
          <a:xfrm>
            <a:off x="926672" y="3339661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6365" y="15409"/>
                </a:moveTo>
                <a:cubicBezTo>
                  <a:pt x="5782" y="14888"/>
                  <a:pt x="4858" y="14006"/>
                  <a:pt x="3935" y="12895"/>
                </a:cubicBezTo>
                <a:cubicBezTo>
                  <a:pt x="2587" y="11273"/>
                  <a:pt x="979" y="8835"/>
                  <a:pt x="979" y="6430"/>
                </a:cubicBezTo>
                <a:cubicBezTo>
                  <a:pt x="979" y="3427"/>
                  <a:pt x="3396" y="982"/>
                  <a:pt x="6366" y="982"/>
                </a:cubicBezTo>
                <a:cubicBezTo>
                  <a:pt x="9336" y="982"/>
                  <a:pt x="11752" y="3427"/>
                  <a:pt x="11752" y="6430"/>
                </a:cubicBezTo>
                <a:cubicBezTo>
                  <a:pt x="11752" y="10208"/>
                  <a:pt x="7888" y="14044"/>
                  <a:pt x="6365" y="15409"/>
                </a:cubicBezTo>
                <a:moveTo>
                  <a:pt x="6366" y="0"/>
                </a:moveTo>
                <a:cubicBezTo>
                  <a:pt x="2850" y="0"/>
                  <a:pt x="0" y="2879"/>
                  <a:pt x="0" y="6430"/>
                </a:cubicBezTo>
                <a:cubicBezTo>
                  <a:pt x="0" y="11655"/>
                  <a:pt x="6366" y="16701"/>
                  <a:pt x="6366" y="16701"/>
                </a:cubicBezTo>
                <a:cubicBezTo>
                  <a:pt x="6366" y="16701"/>
                  <a:pt x="12732" y="11655"/>
                  <a:pt x="12732" y="6430"/>
                </a:cubicBezTo>
                <a:cubicBezTo>
                  <a:pt x="12732" y="2879"/>
                  <a:pt x="9882" y="0"/>
                  <a:pt x="6366" y="0"/>
                </a:cubicBezTo>
                <a:moveTo>
                  <a:pt x="17357" y="19604"/>
                </a:moveTo>
                <a:cubicBezTo>
                  <a:pt x="17127" y="19764"/>
                  <a:pt x="16856" y="19909"/>
                  <a:pt x="16554" y="20033"/>
                </a:cubicBezTo>
                <a:cubicBezTo>
                  <a:pt x="16304" y="20137"/>
                  <a:pt x="16185" y="20424"/>
                  <a:pt x="16288" y="20675"/>
                </a:cubicBezTo>
                <a:cubicBezTo>
                  <a:pt x="16365" y="20865"/>
                  <a:pt x="16548" y="20979"/>
                  <a:pt x="16740" y="20979"/>
                </a:cubicBezTo>
                <a:cubicBezTo>
                  <a:pt x="16802" y="20979"/>
                  <a:pt x="16866" y="20967"/>
                  <a:pt x="16926" y="20942"/>
                </a:cubicBezTo>
                <a:cubicBezTo>
                  <a:pt x="17294" y="20790"/>
                  <a:pt x="17627" y="20611"/>
                  <a:pt x="17915" y="20411"/>
                </a:cubicBezTo>
                <a:cubicBezTo>
                  <a:pt x="18138" y="20256"/>
                  <a:pt x="18193" y="19950"/>
                  <a:pt x="18039" y="19727"/>
                </a:cubicBezTo>
                <a:cubicBezTo>
                  <a:pt x="17885" y="19505"/>
                  <a:pt x="17579" y="19449"/>
                  <a:pt x="17357" y="19604"/>
                </a:cubicBezTo>
                <a:moveTo>
                  <a:pt x="16249" y="13042"/>
                </a:moveTo>
                <a:cubicBezTo>
                  <a:pt x="16109" y="12790"/>
                  <a:pt x="16024" y="12529"/>
                  <a:pt x="15995" y="12265"/>
                </a:cubicBezTo>
                <a:cubicBezTo>
                  <a:pt x="15966" y="11995"/>
                  <a:pt x="15731" y="11801"/>
                  <a:pt x="15456" y="11829"/>
                </a:cubicBezTo>
                <a:cubicBezTo>
                  <a:pt x="15187" y="11859"/>
                  <a:pt x="14992" y="12100"/>
                  <a:pt x="15022" y="12370"/>
                </a:cubicBezTo>
                <a:cubicBezTo>
                  <a:pt x="15064" y="12767"/>
                  <a:pt x="15190" y="13154"/>
                  <a:pt x="15395" y="13522"/>
                </a:cubicBezTo>
                <a:cubicBezTo>
                  <a:pt x="15484" y="13682"/>
                  <a:pt x="15651" y="13773"/>
                  <a:pt x="15822" y="13773"/>
                </a:cubicBezTo>
                <a:cubicBezTo>
                  <a:pt x="15904" y="13773"/>
                  <a:pt x="15985" y="13753"/>
                  <a:pt x="16061" y="13710"/>
                </a:cubicBezTo>
                <a:cubicBezTo>
                  <a:pt x="16297" y="13578"/>
                  <a:pt x="16382" y="13279"/>
                  <a:pt x="16249" y="13042"/>
                </a:cubicBezTo>
                <a:moveTo>
                  <a:pt x="18249" y="15254"/>
                </a:moveTo>
                <a:cubicBezTo>
                  <a:pt x="18041" y="14981"/>
                  <a:pt x="17803" y="14708"/>
                  <a:pt x="17538" y="14439"/>
                </a:cubicBezTo>
                <a:cubicBezTo>
                  <a:pt x="17349" y="14246"/>
                  <a:pt x="17039" y="14244"/>
                  <a:pt x="16845" y="14434"/>
                </a:cubicBezTo>
                <a:cubicBezTo>
                  <a:pt x="16653" y="14624"/>
                  <a:pt x="16651" y="14935"/>
                  <a:pt x="16841" y="15129"/>
                </a:cubicBezTo>
                <a:cubicBezTo>
                  <a:pt x="17076" y="15368"/>
                  <a:pt x="17288" y="15612"/>
                  <a:pt x="17471" y="15851"/>
                </a:cubicBezTo>
                <a:cubicBezTo>
                  <a:pt x="17568" y="15977"/>
                  <a:pt x="17713" y="16043"/>
                  <a:pt x="17860" y="16043"/>
                </a:cubicBezTo>
                <a:cubicBezTo>
                  <a:pt x="17964" y="16043"/>
                  <a:pt x="18068" y="16011"/>
                  <a:pt x="18157" y="15942"/>
                </a:cubicBezTo>
                <a:cubicBezTo>
                  <a:pt x="18373" y="15777"/>
                  <a:pt x="18413" y="15469"/>
                  <a:pt x="18249" y="15254"/>
                </a:cubicBezTo>
                <a:moveTo>
                  <a:pt x="21476" y="5928"/>
                </a:moveTo>
                <a:cubicBezTo>
                  <a:pt x="21352" y="5687"/>
                  <a:pt x="21057" y="5592"/>
                  <a:pt x="20817" y="5717"/>
                </a:cubicBezTo>
                <a:cubicBezTo>
                  <a:pt x="20817" y="5717"/>
                  <a:pt x="20650" y="5803"/>
                  <a:pt x="20371" y="5962"/>
                </a:cubicBezTo>
                <a:cubicBezTo>
                  <a:pt x="20136" y="6096"/>
                  <a:pt x="20054" y="6396"/>
                  <a:pt x="20188" y="6632"/>
                </a:cubicBezTo>
                <a:cubicBezTo>
                  <a:pt x="20278" y="6791"/>
                  <a:pt x="20444" y="6880"/>
                  <a:pt x="20614" y="6880"/>
                </a:cubicBezTo>
                <a:cubicBezTo>
                  <a:pt x="20697" y="6880"/>
                  <a:pt x="20780" y="6859"/>
                  <a:pt x="20856" y="6815"/>
                </a:cubicBezTo>
                <a:cubicBezTo>
                  <a:pt x="21108" y="6672"/>
                  <a:pt x="21261" y="6592"/>
                  <a:pt x="21265" y="6590"/>
                </a:cubicBezTo>
                <a:cubicBezTo>
                  <a:pt x="21506" y="6466"/>
                  <a:pt x="21600" y="6170"/>
                  <a:pt x="21476" y="5928"/>
                </a:cubicBezTo>
                <a:moveTo>
                  <a:pt x="18659" y="16886"/>
                </a:moveTo>
                <a:cubicBezTo>
                  <a:pt x="18395" y="16941"/>
                  <a:pt x="18225" y="17201"/>
                  <a:pt x="18280" y="17467"/>
                </a:cubicBezTo>
                <a:cubicBezTo>
                  <a:pt x="18312" y="17625"/>
                  <a:pt x="18330" y="17781"/>
                  <a:pt x="18330" y="17929"/>
                </a:cubicBezTo>
                <a:cubicBezTo>
                  <a:pt x="18330" y="18050"/>
                  <a:pt x="18318" y="18171"/>
                  <a:pt x="18296" y="18287"/>
                </a:cubicBezTo>
                <a:cubicBezTo>
                  <a:pt x="18244" y="18554"/>
                  <a:pt x="18418" y="18811"/>
                  <a:pt x="18683" y="18862"/>
                </a:cubicBezTo>
                <a:cubicBezTo>
                  <a:pt x="18715" y="18869"/>
                  <a:pt x="18746" y="18871"/>
                  <a:pt x="18777" y="18871"/>
                </a:cubicBezTo>
                <a:cubicBezTo>
                  <a:pt x="19007" y="18871"/>
                  <a:pt x="19212" y="18708"/>
                  <a:pt x="19257" y="18473"/>
                </a:cubicBezTo>
                <a:cubicBezTo>
                  <a:pt x="19292" y="18296"/>
                  <a:pt x="19309" y="18114"/>
                  <a:pt x="19309" y="17929"/>
                </a:cubicBezTo>
                <a:cubicBezTo>
                  <a:pt x="19309" y="17715"/>
                  <a:pt x="19285" y="17492"/>
                  <a:pt x="19239" y="17267"/>
                </a:cubicBezTo>
                <a:cubicBezTo>
                  <a:pt x="19183" y="17001"/>
                  <a:pt x="18923" y="16832"/>
                  <a:pt x="18659" y="16886"/>
                </a:cubicBezTo>
                <a:moveTo>
                  <a:pt x="18590" y="7106"/>
                </a:moveTo>
                <a:cubicBezTo>
                  <a:pt x="18317" y="7303"/>
                  <a:pt x="18035" y="7518"/>
                  <a:pt x="17756" y="7745"/>
                </a:cubicBezTo>
                <a:cubicBezTo>
                  <a:pt x="17546" y="7917"/>
                  <a:pt x="17515" y="8226"/>
                  <a:pt x="17686" y="8436"/>
                </a:cubicBezTo>
                <a:cubicBezTo>
                  <a:pt x="17783" y="8556"/>
                  <a:pt x="17924" y="8617"/>
                  <a:pt x="18066" y="8617"/>
                </a:cubicBezTo>
                <a:cubicBezTo>
                  <a:pt x="18174" y="8617"/>
                  <a:pt x="18284" y="8581"/>
                  <a:pt x="18374" y="8507"/>
                </a:cubicBezTo>
                <a:cubicBezTo>
                  <a:pt x="18637" y="8292"/>
                  <a:pt x="18903" y="8090"/>
                  <a:pt x="19161" y="7905"/>
                </a:cubicBezTo>
                <a:cubicBezTo>
                  <a:pt x="19380" y="7747"/>
                  <a:pt x="19431" y="7440"/>
                  <a:pt x="19273" y="7220"/>
                </a:cubicBezTo>
                <a:cubicBezTo>
                  <a:pt x="19116" y="6999"/>
                  <a:pt x="18810" y="6949"/>
                  <a:pt x="18590" y="7106"/>
                </a:cubicBezTo>
                <a:moveTo>
                  <a:pt x="14704" y="20512"/>
                </a:moveTo>
                <a:cubicBezTo>
                  <a:pt x="14393" y="20556"/>
                  <a:pt x="14065" y="20590"/>
                  <a:pt x="13729" y="20611"/>
                </a:cubicBezTo>
                <a:cubicBezTo>
                  <a:pt x="13459" y="20629"/>
                  <a:pt x="13254" y="20863"/>
                  <a:pt x="13272" y="21134"/>
                </a:cubicBezTo>
                <a:cubicBezTo>
                  <a:pt x="13289" y="21394"/>
                  <a:pt x="13504" y="21593"/>
                  <a:pt x="13760" y="21593"/>
                </a:cubicBezTo>
                <a:cubicBezTo>
                  <a:pt x="13771" y="21593"/>
                  <a:pt x="13781" y="21592"/>
                  <a:pt x="13792" y="21592"/>
                </a:cubicBezTo>
                <a:cubicBezTo>
                  <a:pt x="14152" y="21568"/>
                  <a:pt x="14506" y="21533"/>
                  <a:pt x="14842" y="21485"/>
                </a:cubicBezTo>
                <a:cubicBezTo>
                  <a:pt x="15110" y="21447"/>
                  <a:pt x="15296" y="21198"/>
                  <a:pt x="15258" y="20929"/>
                </a:cubicBezTo>
                <a:cubicBezTo>
                  <a:pt x="15220" y="20661"/>
                  <a:pt x="14973" y="20472"/>
                  <a:pt x="14704" y="20512"/>
                </a:cubicBezTo>
                <a:moveTo>
                  <a:pt x="8893" y="20109"/>
                </a:moveTo>
                <a:cubicBezTo>
                  <a:pt x="8582" y="19997"/>
                  <a:pt x="8299" y="19866"/>
                  <a:pt x="8052" y="19721"/>
                </a:cubicBezTo>
                <a:cubicBezTo>
                  <a:pt x="7818" y="19582"/>
                  <a:pt x="7519" y="19663"/>
                  <a:pt x="7382" y="19896"/>
                </a:cubicBezTo>
                <a:cubicBezTo>
                  <a:pt x="7244" y="20130"/>
                  <a:pt x="7323" y="20432"/>
                  <a:pt x="7556" y="20568"/>
                </a:cubicBezTo>
                <a:cubicBezTo>
                  <a:pt x="7856" y="20744"/>
                  <a:pt x="8194" y="20901"/>
                  <a:pt x="8562" y="21034"/>
                </a:cubicBezTo>
                <a:cubicBezTo>
                  <a:pt x="8617" y="21053"/>
                  <a:pt x="8672" y="21062"/>
                  <a:pt x="8728" y="21062"/>
                </a:cubicBezTo>
                <a:cubicBezTo>
                  <a:pt x="8928" y="21062"/>
                  <a:pt x="9117" y="20938"/>
                  <a:pt x="9189" y="20737"/>
                </a:cubicBezTo>
                <a:cubicBezTo>
                  <a:pt x="9280" y="20482"/>
                  <a:pt x="9148" y="20200"/>
                  <a:pt x="8893" y="20109"/>
                </a:cubicBezTo>
                <a:moveTo>
                  <a:pt x="11751" y="20618"/>
                </a:moveTo>
                <a:cubicBezTo>
                  <a:pt x="11412" y="20600"/>
                  <a:pt x="11082" y="20572"/>
                  <a:pt x="10771" y="20533"/>
                </a:cubicBezTo>
                <a:cubicBezTo>
                  <a:pt x="10502" y="20493"/>
                  <a:pt x="10258" y="20690"/>
                  <a:pt x="10225" y="20959"/>
                </a:cubicBezTo>
                <a:cubicBezTo>
                  <a:pt x="10191" y="21229"/>
                  <a:pt x="10382" y="21474"/>
                  <a:pt x="10650" y="21507"/>
                </a:cubicBezTo>
                <a:cubicBezTo>
                  <a:pt x="10984" y="21549"/>
                  <a:pt x="11337" y="21580"/>
                  <a:pt x="11699" y="21600"/>
                </a:cubicBezTo>
                <a:cubicBezTo>
                  <a:pt x="11708" y="21600"/>
                  <a:pt x="11716" y="21600"/>
                  <a:pt x="11725" y="21600"/>
                </a:cubicBezTo>
                <a:cubicBezTo>
                  <a:pt x="11984" y="21600"/>
                  <a:pt x="12200" y="21397"/>
                  <a:pt x="12214" y="21135"/>
                </a:cubicBezTo>
                <a:cubicBezTo>
                  <a:pt x="12228" y="20863"/>
                  <a:pt x="12021" y="20632"/>
                  <a:pt x="11751" y="20618"/>
                </a:cubicBezTo>
                <a:moveTo>
                  <a:pt x="6840" y="18180"/>
                </a:moveTo>
                <a:cubicBezTo>
                  <a:pt x="6836" y="17912"/>
                  <a:pt x="6619" y="17696"/>
                  <a:pt x="6351" y="17696"/>
                </a:cubicBezTo>
                <a:cubicBezTo>
                  <a:pt x="6080" y="17696"/>
                  <a:pt x="5861" y="17916"/>
                  <a:pt x="5861" y="18188"/>
                </a:cubicBezTo>
                <a:cubicBezTo>
                  <a:pt x="5861" y="18234"/>
                  <a:pt x="5867" y="18484"/>
                  <a:pt x="5997" y="18834"/>
                </a:cubicBezTo>
                <a:cubicBezTo>
                  <a:pt x="6070" y="19033"/>
                  <a:pt x="6257" y="19155"/>
                  <a:pt x="6456" y="19155"/>
                </a:cubicBezTo>
                <a:cubicBezTo>
                  <a:pt x="6512" y="19155"/>
                  <a:pt x="6570" y="19145"/>
                  <a:pt x="6626" y="19124"/>
                </a:cubicBezTo>
                <a:cubicBezTo>
                  <a:pt x="6880" y="19030"/>
                  <a:pt x="7009" y="18748"/>
                  <a:pt x="6915" y="18493"/>
                </a:cubicBezTo>
                <a:cubicBezTo>
                  <a:pt x="6849" y="18314"/>
                  <a:pt x="6841" y="18191"/>
                  <a:pt x="6840" y="18180"/>
                </a:cubicBezTo>
                <a:moveTo>
                  <a:pt x="15760" y="10798"/>
                </a:moveTo>
                <a:cubicBezTo>
                  <a:pt x="15838" y="10844"/>
                  <a:pt x="15924" y="10866"/>
                  <a:pt x="16008" y="10866"/>
                </a:cubicBezTo>
                <a:cubicBezTo>
                  <a:pt x="16176" y="10866"/>
                  <a:pt x="16339" y="10780"/>
                  <a:pt x="16431" y="10625"/>
                </a:cubicBezTo>
                <a:cubicBezTo>
                  <a:pt x="16577" y="10376"/>
                  <a:pt x="16761" y="10120"/>
                  <a:pt x="16977" y="9861"/>
                </a:cubicBezTo>
                <a:cubicBezTo>
                  <a:pt x="17151" y="9653"/>
                  <a:pt x="17124" y="9343"/>
                  <a:pt x="16917" y="9169"/>
                </a:cubicBezTo>
                <a:cubicBezTo>
                  <a:pt x="16709" y="8994"/>
                  <a:pt x="16400" y="9022"/>
                  <a:pt x="16227" y="9230"/>
                </a:cubicBezTo>
                <a:cubicBezTo>
                  <a:pt x="15976" y="9529"/>
                  <a:pt x="15761" y="9832"/>
                  <a:pt x="15587" y="10125"/>
                </a:cubicBezTo>
                <a:cubicBezTo>
                  <a:pt x="15450" y="10359"/>
                  <a:pt x="15527" y="10659"/>
                  <a:pt x="15760" y="10798"/>
                </a:cubicBezTo>
                <a:moveTo>
                  <a:pt x="6366" y="8841"/>
                </a:moveTo>
                <a:cubicBezTo>
                  <a:pt x="5014" y="8841"/>
                  <a:pt x="3917" y="7741"/>
                  <a:pt x="3917" y="6384"/>
                </a:cubicBezTo>
                <a:cubicBezTo>
                  <a:pt x="3917" y="5027"/>
                  <a:pt x="5014" y="3927"/>
                  <a:pt x="6366" y="3927"/>
                </a:cubicBezTo>
                <a:cubicBezTo>
                  <a:pt x="7719" y="3927"/>
                  <a:pt x="8814" y="5027"/>
                  <a:pt x="8814" y="6384"/>
                </a:cubicBezTo>
                <a:cubicBezTo>
                  <a:pt x="8814" y="7741"/>
                  <a:pt x="7719" y="8841"/>
                  <a:pt x="6366" y="8841"/>
                </a:cubicBezTo>
                <a:moveTo>
                  <a:pt x="6366" y="2955"/>
                </a:moveTo>
                <a:cubicBezTo>
                  <a:pt x="4473" y="2955"/>
                  <a:pt x="2938" y="4494"/>
                  <a:pt x="2938" y="6392"/>
                </a:cubicBezTo>
                <a:cubicBezTo>
                  <a:pt x="2938" y="8291"/>
                  <a:pt x="4473" y="9831"/>
                  <a:pt x="6366" y="9831"/>
                </a:cubicBezTo>
                <a:cubicBezTo>
                  <a:pt x="8259" y="9831"/>
                  <a:pt x="9794" y="8291"/>
                  <a:pt x="9794" y="6392"/>
                </a:cubicBezTo>
                <a:cubicBezTo>
                  <a:pt x="9794" y="4494"/>
                  <a:pt x="8259" y="2955"/>
                  <a:pt x="6366" y="2955"/>
                </a:cubicBezTo>
              </a:path>
            </a:pathLst>
          </a:custGeom>
          <a:solidFill>
            <a:srgbClr val="FF4F4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 eaLnBrk="1" hangingPunct="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17" name="Shape 2696">
            <a:extLst>
              <a:ext uri="{FF2B5EF4-FFF2-40B4-BE49-F238E27FC236}">
                <a16:creationId xmlns="" xmlns:a16="http://schemas.microsoft.com/office/drawing/2014/main" id="{F8D32E99-882C-2216-1843-05E8C12E4851}"/>
              </a:ext>
            </a:extLst>
          </p:cNvPr>
          <p:cNvSpPr/>
          <p:nvPr/>
        </p:nvSpPr>
        <p:spPr>
          <a:xfrm>
            <a:off x="935760" y="4600992"/>
            <a:ext cx="209550" cy="20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64" y="19636"/>
                </a:moveTo>
                <a:cubicBezTo>
                  <a:pt x="12764" y="20178"/>
                  <a:pt x="12324" y="20618"/>
                  <a:pt x="11782" y="20618"/>
                </a:cubicBezTo>
                <a:lnTo>
                  <a:pt x="9818" y="20618"/>
                </a:lnTo>
                <a:cubicBezTo>
                  <a:pt x="9276" y="20618"/>
                  <a:pt x="8836" y="20178"/>
                  <a:pt x="8836" y="19636"/>
                </a:cubicBezTo>
                <a:lnTo>
                  <a:pt x="8836" y="17673"/>
                </a:lnTo>
                <a:cubicBezTo>
                  <a:pt x="8836" y="17131"/>
                  <a:pt x="9276" y="16691"/>
                  <a:pt x="9818" y="16691"/>
                </a:cubicBezTo>
                <a:lnTo>
                  <a:pt x="11782" y="16691"/>
                </a:lnTo>
                <a:cubicBezTo>
                  <a:pt x="12324" y="16691"/>
                  <a:pt x="12764" y="17131"/>
                  <a:pt x="12764" y="17673"/>
                </a:cubicBezTo>
                <a:cubicBezTo>
                  <a:pt x="12764" y="17673"/>
                  <a:pt x="12764" y="19636"/>
                  <a:pt x="12764" y="19636"/>
                </a:cubicBezTo>
                <a:close/>
                <a:moveTo>
                  <a:pt x="11782" y="15709"/>
                </a:moveTo>
                <a:lnTo>
                  <a:pt x="9818" y="15709"/>
                </a:lnTo>
                <a:cubicBezTo>
                  <a:pt x="8734" y="15709"/>
                  <a:pt x="7855" y="16588"/>
                  <a:pt x="7855" y="17673"/>
                </a:cubicBezTo>
                <a:lnTo>
                  <a:pt x="7855" y="19636"/>
                </a:lnTo>
                <a:cubicBezTo>
                  <a:pt x="7855" y="20721"/>
                  <a:pt x="8734" y="21600"/>
                  <a:pt x="9818" y="21600"/>
                </a:cubicBezTo>
                <a:lnTo>
                  <a:pt x="11782" y="21600"/>
                </a:lnTo>
                <a:cubicBezTo>
                  <a:pt x="12866" y="21600"/>
                  <a:pt x="13745" y="20721"/>
                  <a:pt x="13745" y="19636"/>
                </a:cubicBezTo>
                <a:lnTo>
                  <a:pt x="13745" y="17673"/>
                </a:lnTo>
                <a:cubicBezTo>
                  <a:pt x="13745" y="16588"/>
                  <a:pt x="12866" y="15709"/>
                  <a:pt x="11782" y="15709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7673" y="20618"/>
                </a:lnTo>
                <a:cubicBezTo>
                  <a:pt x="17131" y="20618"/>
                  <a:pt x="16691" y="20178"/>
                  <a:pt x="16691" y="19636"/>
                </a:cubicBezTo>
                <a:lnTo>
                  <a:pt x="16691" y="17673"/>
                </a:lnTo>
                <a:cubicBezTo>
                  <a:pt x="16691" y="17131"/>
                  <a:pt x="17131" y="16691"/>
                  <a:pt x="17673" y="16691"/>
                </a:cubicBezTo>
                <a:lnTo>
                  <a:pt x="19636" y="16691"/>
                </a:lnTo>
                <a:cubicBezTo>
                  <a:pt x="20178" y="16691"/>
                  <a:pt x="20618" y="17131"/>
                  <a:pt x="20618" y="17673"/>
                </a:cubicBez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19636" y="15709"/>
                </a:moveTo>
                <a:lnTo>
                  <a:pt x="17673" y="15709"/>
                </a:lnTo>
                <a:cubicBezTo>
                  <a:pt x="16588" y="15709"/>
                  <a:pt x="15709" y="16588"/>
                  <a:pt x="15709" y="17673"/>
                </a:cubicBezTo>
                <a:lnTo>
                  <a:pt x="15709" y="19636"/>
                </a:lnTo>
                <a:cubicBezTo>
                  <a:pt x="15709" y="20721"/>
                  <a:pt x="16588" y="21600"/>
                  <a:pt x="17673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7673"/>
                </a:lnTo>
                <a:cubicBezTo>
                  <a:pt x="21600" y="16588"/>
                  <a:pt x="20721" y="15709"/>
                  <a:pt x="19636" y="15709"/>
                </a:cubicBezTo>
                <a:moveTo>
                  <a:pt x="4909" y="19636"/>
                </a:moveTo>
                <a:cubicBezTo>
                  <a:pt x="4909" y="20178"/>
                  <a:pt x="4469" y="20618"/>
                  <a:pt x="3927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cubicBezTo>
                  <a:pt x="982" y="17131"/>
                  <a:pt x="1422" y="16691"/>
                  <a:pt x="1964" y="16691"/>
                </a:cubicBezTo>
                <a:lnTo>
                  <a:pt x="3927" y="16691"/>
                </a:lnTo>
                <a:cubicBezTo>
                  <a:pt x="4469" y="16691"/>
                  <a:pt x="4909" y="17131"/>
                  <a:pt x="4909" y="17673"/>
                </a:cubicBezTo>
                <a:cubicBezTo>
                  <a:pt x="4909" y="17673"/>
                  <a:pt x="4909" y="19636"/>
                  <a:pt x="4909" y="19636"/>
                </a:cubicBezTo>
                <a:close/>
                <a:moveTo>
                  <a:pt x="3927" y="15709"/>
                </a:moveTo>
                <a:lnTo>
                  <a:pt x="1964" y="15709"/>
                </a:lnTo>
                <a:cubicBezTo>
                  <a:pt x="879" y="15709"/>
                  <a:pt x="0" y="16588"/>
                  <a:pt x="0" y="17673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3927" y="21600"/>
                </a:lnTo>
                <a:cubicBezTo>
                  <a:pt x="5012" y="21600"/>
                  <a:pt x="5891" y="20721"/>
                  <a:pt x="5891" y="19636"/>
                </a:cubicBezTo>
                <a:lnTo>
                  <a:pt x="5891" y="17673"/>
                </a:lnTo>
                <a:cubicBezTo>
                  <a:pt x="5891" y="16588"/>
                  <a:pt x="5012" y="15709"/>
                  <a:pt x="3927" y="15709"/>
                </a:cubicBezTo>
                <a:moveTo>
                  <a:pt x="2945" y="14727"/>
                </a:moveTo>
                <a:cubicBezTo>
                  <a:pt x="3217" y="14727"/>
                  <a:pt x="3436" y="14507"/>
                  <a:pt x="3436" y="14236"/>
                </a:cubicBezTo>
                <a:lnTo>
                  <a:pt x="3436" y="10800"/>
                </a:lnTo>
                <a:lnTo>
                  <a:pt x="10309" y="10800"/>
                </a:lnTo>
                <a:lnTo>
                  <a:pt x="10309" y="14236"/>
                </a:lnTo>
                <a:cubicBezTo>
                  <a:pt x="10309" y="14507"/>
                  <a:pt x="10529" y="14727"/>
                  <a:pt x="10800" y="14727"/>
                </a:cubicBezTo>
                <a:cubicBezTo>
                  <a:pt x="11071" y="14727"/>
                  <a:pt x="11291" y="14507"/>
                  <a:pt x="11291" y="14236"/>
                </a:cubicBezTo>
                <a:lnTo>
                  <a:pt x="11291" y="10800"/>
                </a:lnTo>
                <a:lnTo>
                  <a:pt x="18164" y="10800"/>
                </a:lnTo>
                <a:lnTo>
                  <a:pt x="18164" y="14236"/>
                </a:lnTo>
                <a:cubicBezTo>
                  <a:pt x="18164" y="14507"/>
                  <a:pt x="18384" y="14727"/>
                  <a:pt x="18655" y="14727"/>
                </a:cubicBezTo>
                <a:cubicBezTo>
                  <a:pt x="18926" y="14727"/>
                  <a:pt x="19145" y="14507"/>
                  <a:pt x="19145" y="14236"/>
                </a:cubicBezTo>
                <a:lnTo>
                  <a:pt x="19145" y="10309"/>
                </a:lnTo>
                <a:cubicBezTo>
                  <a:pt x="19145" y="10038"/>
                  <a:pt x="18926" y="9818"/>
                  <a:pt x="18655" y="9818"/>
                </a:cubicBezTo>
                <a:lnTo>
                  <a:pt x="11291" y="9818"/>
                </a:lnTo>
                <a:lnTo>
                  <a:pt x="11291" y="7364"/>
                </a:lnTo>
                <a:cubicBezTo>
                  <a:pt x="11291" y="7093"/>
                  <a:pt x="11071" y="6873"/>
                  <a:pt x="10800" y="6873"/>
                </a:cubicBezTo>
                <a:cubicBezTo>
                  <a:pt x="10529" y="6873"/>
                  <a:pt x="10309" y="7093"/>
                  <a:pt x="10309" y="7364"/>
                </a:cubicBezTo>
                <a:lnTo>
                  <a:pt x="10309" y="9818"/>
                </a:lnTo>
                <a:lnTo>
                  <a:pt x="2945" y="9818"/>
                </a:lnTo>
                <a:cubicBezTo>
                  <a:pt x="2674" y="9818"/>
                  <a:pt x="2455" y="10038"/>
                  <a:pt x="2455" y="10309"/>
                </a:cubicBezTo>
                <a:lnTo>
                  <a:pt x="2455" y="14236"/>
                </a:lnTo>
                <a:cubicBezTo>
                  <a:pt x="2455" y="14507"/>
                  <a:pt x="2674" y="14727"/>
                  <a:pt x="2945" y="14727"/>
                </a:cubicBezTo>
                <a:moveTo>
                  <a:pt x="8836" y="1964"/>
                </a:moveTo>
                <a:cubicBezTo>
                  <a:pt x="8836" y="1422"/>
                  <a:pt x="9276" y="982"/>
                  <a:pt x="9818" y="982"/>
                </a:cubicBezTo>
                <a:lnTo>
                  <a:pt x="11782" y="982"/>
                </a:lnTo>
                <a:cubicBezTo>
                  <a:pt x="12324" y="982"/>
                  <a:pt x="12764" y="1422"/>
                  <a:pt x="12764" y="1964"/>
                </a:cubicBezTo>
                <a:lnTo>
                  <a:pt x="12764" y="3927"/>
                </a:lnTo>
                <a:cubicBezTo>
                  <a:pt x="12764" y="4469"/>
                  <a:pt x="12324" y="4909"/>
                  <a:pt x="11782" y="4909"/>
                </a:cubicBezTo>
                <a:lnTo>
                  <a:pt x="9818" y="4909"/>
                </a:lnTo>
                <a:cubicBezTo>
                  <a:pt x="9276" y="4909"/>
                  <a:pt x="8836" y="4469"/>
                  <a:pt x="8836" y="3927"/>
                </a:cubicBezTo>
                <a:cubicBezTo>
                  <a:pt x="8836" y="3927"/>
                  <a:pt x="8836" y="1964"/>
                  <a:pt x="8836" y="1964"/>
                </a:cubicBezTo>
                <a:close/>
                <a:moveTo>
                  <a:pt x="9818" y="5891"/>
                </a:moveTo>
                <a:lnTo>
                  <a:pt x="11782" y="5891"/>
                </a:lnTo>
                <a:cubicBezTo>
                  <a:pt x="12866" y="5891"/>
                  <a:pt x="13745" y="5012"/>
                  <a:pt x="13745" y="3927"/>
                </a:cubicBezTo>
                <a:lnTo>
                  <a:pt x="13745" y="1964"/>
                </a:lnTo>
                <a:cubicBezTo>
                  <a:pt x="13745" y="879"/>
                  <a:pt x="12866" y="0"/>
                  <a:pt x="11782" y="0"/>
                </a:cubicBezTo>
                <a:lnTo>
                  <a:pt x="9818" y="0"/>
                </a:lnTo>
                <a:cubicBezTo>
                  <a:pt x="8734" y="0"/>
                  <a:pt x="7855" y="879"/>
                  <a:pt x="7855" y="1964"/>
                </a:cubicBezTo>
                <a:lnTo>
                  <a:pt x="7855" y="3927"/>
                </a:lnTo>
                <a:cubicBezTo>
                  <a:pt x="7855" y="5012"/>
                  <a:pt x="8734" y="5891"/>
                  <a:pt x="9818" y="5891"/>
                </a:cubicBezTo>
              </a:path>
            </a:pathLst>
          </a:custGeom>
          <a:solidFill>
            <a:srgbClr val="FFC1C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 eaLnBrk="1" hangingPunct="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50389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Participación Social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8581A512-8F50-8843-653D-6D7510222079}"/>
              </a:ext>
            </a:extLst>
          </p:cNvPr>
          <p:cNvGrpSpPr/>
          <p:nvPr/>
        </p:nvGrpSpPr>
        <p:grpSpPr>
          <a:xfrm rot="260256">
            <a:off x="1023969" y="1176751"/>
            <a:ext cx="4320000" cy="4680000"/>
            <a:chOff x="1358646" y="1227475"/>
            <a:chExt cx="4320000" cy="4680000"/>
          </a:xfrm>
        </p:grpSpPr>
        <p:sp>
          <p:nvSpPr>
            <p:cNvPr id="4" name="Rectángulo 3">
              <a:extLst>
                <a:ext uri="{FF2B5EF4-FFF2-40B4-BE49-F238E27FC236}">
                  <a16:creationId xmlns="" xmlns:a16="http://schemas.microsoft.com/office/drawing/2014/main" id="{D8BDACB1-5720-39E4-76AD-F68C674CB1F3}"/>
                </a:ext>
              </a:extLst>
            </p:cNvPr>
            <p:cNvSpPr/>
            <p:nvPr/>
          </p:nvSpPr>
          <p:spPr>
            <a:xfrm>
              <a:off x="1358646" y="1227475"/>
              <a:ext cx="4320000" cy="468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="" xmlns:a16="http://schemas.microsoft.com/office/drawing/2014/main" id="{18D30B64-A224-FF84-A656-765F8C84F57F}"/>
                </a:ext>
              </a:extLst>
            </p:cNvPr>
            <p:cNvSpPr/>
            <p:nvPr/>
          </p:nvSpPr>
          <p:spPr>
            <a:xfrm>
              <a:off x="1466646" y="1311964"/>
              <a:ext cx="4104000" cy="41400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C832373A-5161-BEAF-AA51-1DC09B553CC9}"/>
              </a:ext>
            </a:extLst>
          </p:cNvPr>
          <p:cNvGrpSpPr/>
          <p:nvPr/>
        </p:nvGrpSpPr>
        <p:grpSpPr>
          <a:xfrm rot="21417406">
            <a:off x="6255957" y="563877"/>
            <a:ext cx="4320000" cy="2700000"/>
            <a:chOff x="1358646" y="1227475"/>
            <a:chExt cx="4320000" cy="2700000"/>
          </a:xfrm>
        </p:grpSpPr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FE4FBAFF-398D-C38E-58DA-B258F0DDE79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A407EF35-487B-65E6-F8C9-4998C969ACB5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98E79D01-892C-41B4-1077-9143D1A27C6F}"/>
              </a:ext>
            </a:extLst>
          </p:cNvPr>
          <p:cNvGrpSpPr/>
          <p:nvPr/>
        </p:nvGrpSpPr>
        <p:grpSpPr>
          <a:xfrm rot="21111311">
            <a:off x="6153418" y="3765683"/>
            <a:ext cx="4320000" cy="2700000"/>
            <a:chOff x="1358646" y="1227475"/>
            <a:chExt cx="4320000" cy="2700000"/>
          </a:xfrm>
        </p:grpSpPr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DE1C5427-972D-4C86-B89D-8DFEED4C61EA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="" xmlns:a16="http://schemas.microsoft.com/office/drawing/2014/main" id="{73A44806-CC49-51FD-F140-60CA44FBE164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C1E65975-F58B-A576-6548-C85B109A095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4338" y="1035461"/>
            <a:ext cx="509162" cy="4316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8C0A639E-0E50-0C6D-F8FA-B1875532F71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0604" y="319649"/>
            <a:ext cx="509162" cy="43162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44D0F9AD-9D36-8FB5-18F2-E086AAA9C91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6023" y="3501805"/>
            <a:ext cx="509162" cy="43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8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Participación Social (Mesa Salud Rural)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8581A512-8F50-8843-653D-6D7510222079}"/>
              </a:ext>
            </a:extLst>
          </p:cNvPr>
          <p:cNvGrpSpPr/>
          <p:nvPr/>
        </p:nvGrpSpPr>
        <p:grpSpPr>
          <a:xfrm>
            <a:off x="6898477" y="1189963"/>
            <a:ext cx="4320000" cy="4680000"/>
            <a:chOff x="1358646" y="1227475"/>
            <a:chExt cx="4320000" cy="4680000"/>
          </a:xfrm>
        </p:grpSpPr>
        <p:sp>
          <p:nvSpPr>
            <p:cNvPr id="4" name="Rectángulo 3">
              <a:extLst>
                <a:ext uri="{FF2B5EF4-FFF2-40B4-BE49-F238E27FC236}">
                  <a16:creationId xmlns="" xmlns:a16="http://schemas.microsoft.com/office/drawing/2014/main" id="{D8BDACB1-5720-39E4-76AD-F68C674CB1F3}"/>
                </a:ext>
              </a:extLst>
            </p:cNvPr>
            <p:cNvSpPr/>
            <p:nvPr/>
          </p:nvSpPr>
          <p:spPr>
            <a:xfrm>
              <a:off x="1358646" y="1227475"/>
              <a:ext cx="4320000" cy="468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="" xmlns:a16="http://schemas.microsoft.com/office/drawing/2014/main" id="{18D30B64-A224-FF84-A656-765F8C84F57F}"/>
                </a:ext>
              </a:extLst>
            </p:cNvPr>
            <p:cNvSpPr/>
            <p:nvPr/>
          </p:nvSpPr>
          <p:spPr>
            <a:xfrm>
              <a:off x="1466646" y="1311964"/>
              <a:ext cx="4104000" cy="41400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C832373A-5161-BEAF-AA51-1DC09B553CC9}"/>
              </a:ext>
            </a:extLst>
          </p:cNvPr>
          <p:cNvGrpSpPr/>
          <p:nvPr/>
        </p:nvGrpSpPr>
        <p:grpSpPr>
          <a:xfrm rot="21385056">
            <a:off x="1618069" y="1060706"/>
            <a:ext cx="4320000" cy="2700000"/>
            <a:chOff x="1358646" y="1227475"/>
            <a:chExt cx="4320000" cy="2700000"/>
          </a:xfrm>
        </p:grpSpPr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FE4FBAFF-398D-C38E-58DA-B258F0DDE79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A407EF35-487B-65E6-F8C9-4998C969ACB5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98E79D01-892C-41B4-1077-9143D1A27C6F}"/>
              </a:ext>
            </a:extLst>
          </p:cNvPr>
          <p:cNvGrpSpPr/>
          <p:nvPr/>
        </p:nvGrpSpPr>
        <p:grpSpPr>
          <a:xfrm rot="297544">
            <a:off x="1953383" y="3831969"/>
            <a:ext cx="4320000" cy="2700000"/>
            <a:chOff x="1358646" y="1227475"/>
            <a:chExt cx="4320000" cy="2700000"/>
          </a:xfrm>
        </p:grpSpPr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DE1C5427-972D-4C86-B89D-8DFEED4C61EA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="" xmlns:a16="http://schemas.microsoft.com/office/drawing/2014/main" id="{73A44806-CC49-51FD-F140-60CA44FBE164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8F534CF-C4A6-F294-64DB-25A365CE035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5078" y="868739"/>
            <a:ext cx="509162" cy="43162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A415916E-8B37-40EA-4A7A-133E81593EC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173" y="3590340"/>
            <a:ext cx="509162" cy="43162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54F087DD-890B-8CC9-E6B1-902DA322027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117" y="1034062"/>
            <a:ext cx="509162" cy="43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2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Segundo Consejo Consultivo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98E79D01-892C-41B4-1077-9143D1A27C6F}"/>
              </a:ext>
            </a:extLst>
          </p:cNvPr>
          <p:cNvGrpSpPr/>
          <p:nvPr/>
        </p:nvGrpSpPr>
        <p:grpSpPr>
          <a:xfrm rot="21308056">
            <a:off x="6844326" y="3496477"/>
            <a:ext cx="4875538" cy="3052301"/>
            <a:chOff x="1358646" y="1227475"/>
            <a:chExt cx="4320000" cy="2700000"/>
          </a:xfrm>
        </p:grpSpPr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DE1C5427-972D-4C86-B89D-8DFEED4C61EA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="" xmlns:a16="http://schemas.microsoft.com/office/drawing/2014/main" id="{73A44806-CC49-51FD-F140-60CA44FBE164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59FFA7B8-E4AB-A221-DBD1-B1E4E9A7506F}"/>
              </a:ext>
            </a:extLst>
          </p:cNvPr>
          <p:cNvGrpSpPr/>
          <p:nvPr/>
        </p:nvGrpSpPr>
        <p:grpSpPr>
          <a:xfrm rot="178161">
            <a:off x="2397923" y="4050188"/>
            <a:ext cx="3976071" cy="2520652"/>
            <a:chOff x="1358646" y="1227475"/>
            <a:chExt cx="4320000" cy="2700000"/>
          </a:xfrm>
        </p:grpSpPr>
        <p:sp>
          <p:nvSpPr>
            <p:cNvPr id="15" name="Rectángulo 14">
              <a:extLst>
                <a:ext uri="{FF2B5EF4-FFF2-40B4-BE49-F238E27FC236}">
                  <a16:creationId xmlns="" xmlns:a16="http://schemas.microsoft.com/office/drawing/2014/main" id="{6036A722-1290-4FDA-5AAE-760EE6AC9A79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="" xmlns:a16="http://schemas.microsoft.com/office/drawing/2014/main" id="{C4E4EA3F-55DE-97BC-BCF1-9A339C2D54ED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8581A512-8F50-8843-653D-6D7510222079}"/>
              </a:ext>
            </a:extLst>
          </p:cNvPr>
          <p:cNvGrpSpPr/>
          <p:nvPr/>
        </p:nvGrpSpPr>
        <p:grpSpPr>
          <a:xfrm rot="21157006">
            <a:off x="1591959" y="1073231"/>
            <a:ext cx="2594995" cy="2777731"/>
            <a:chOff x="1358646" y="1227475"/>
            <a:chExt cx="4320000" cy="4680000"/>
          </a:xfrm>
        </p:grpSpPr>
        <p:sp>
          <p:nvSpPr>
            <p:cNvPr id="4" name="Rectángulo 3">
              <a:extLst>
                <a:ext uri="{FF2B5EF4-FFF2-40B4-BE49-F238E27FC236}">
                  <a16:creationId xmlns="" xmlns:a16="http://schemas.microsoft.com/office/drawing/2014/main" id="{D8BDACB1-5720-39E4-76AD-F68C674CB1F3}"/>
                </a:ext>
              </a:extLst>
            </p:cNvPr>
            <p:cNvSpPr/>
            <p:nvPr/>
          </p:nvSpPr>
          <p:spPr>
            <a:xfrm>
              <a:off x="1358646" y="1227475"/>
              <a:ext cx="4320000" cy="468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="" xmlns:a16="http://schemas.microsoft.com/office/drawing/2014/main" id="{18D30B64-A224-FF84-A656-765F8C84F57F}"/>
                </a:ext>
              </a:extLst>
            </p:cNvPr>
            <p:cNvSpPr/>
            <p:nvPr/>
          </p:nvSpPr>
          <p:spPr>
            <a:xfrm>
              <a:off x="1466646" y="1311964"/>
              <a:ext cx="4104000" cy="4140000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C832373A-5161-BEAF-AA51-1DC09B553CC9}"/>
              </a:ext>
            </a:extLst>
          </p:cNvPr>
          <p:cNvGrpSpPr/>
          <p:nvPr/>
        </p:nvGrpSpPr>
        <p:grpSpPr>
          <a:xfrm rot="21371400">
            <a:off x="5553270" y="807644"/>
            <a:ext cx="4320000" cy="2700000"/>
            <a:chOff x="1358646" y="1227475"/>
            <a:chExt cx="4320000" cy="2700000"/>
          </a:xfrm>
        </p:grpSpPr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FE4FBAFF-398D-C38E-58DA-B258F0DDE79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A407EF35-487B-65E6-F8C9-4998C969ACB5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04B37718-C063-7E8E-2D8D-37DB6E0D1F4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7882" y="807630"/>
            <a:ext cx="509162" cy="43162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383FC5E9-A9A5-5ECC-4A78-452C915A0B9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4142">
            <a:off x="4647134" y="3849854"/>
            <a:ext cx="509162" cy="43162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56300416-59FD-3CE6-17AE-6B1AFF5230E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9188" y="3350297"/>
            <a:ext cx="509162" cy="43162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1993883A-154F-E98D-44E5-CB5EB532D4B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7632" y="577930"/>
            <a:ext cx="509162" cy="43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1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Trabajo con el Voluntariado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547E075F-EBE1-0B15-BDE8-F938357CAC16}"/>
              </a:ext>
            </a:extLst>
          </p:cNvPr>
          <p:cNvGrpSpPr/>
          <p:nvPr/>
        </p:nvGrpSpPr>
        <p:grpSpPr>
          <a:xfrm rot="190552">
            <a:off x="6385131" y="1019851"/>
            <a:ext cx="4320000" cy="2700000"/>
            <a:chOff x="1358646" y="1227475"/>
            <a:chExt cx="4320000" cy="2700000"/>
          </a:xfrm>
        </p:grpSpPr>
        <p:sp>
          <p:nvSpPr>
            <p:cNvPr id="15" name="Rectángulo 14">
              <a:extLst>
                <a:ext uri="{FF2B5EF4-FFF2-40B4-BE49-F238E27FC236}">
                  <a16:creationId xmlns="" xmlns:a16="http://schemas.microsoft.com/office/drawing/2014/main" id="{4899D853-DD3B-9DC4-13D9-15B76CD77A09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="" xmlns:a16="http://schemas.microsoft.com/office/drawing/2014/main" id="{FFF3699E-77C6-F88A-6D09-1A0276F13E67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="" xmlns:a16="http://schemas.microsoft.com/office/drawing/2014/main" id="{D373DC43-4945-60B3-A138-28240F205C85}"/>
              </a:ext>
            </a:extLst>
          </p:cNvPr>
          <p:cNvGrpSpPr/>
          <p:nvPr/>
        </p:nvGrpSpPr>
        <p:grpSpPr>
          <a:xfrm rot="21329348">
            <a:off x="6904406" y="3778195"/>
            <a:ext cx="4320000" cy="2700000"/>
            <a:chOff x="1358646" y="1227475"/>
            <a:chExt cx="4320000" cy="2700000"/>
          </a:xfrm>
        </p:grpSpPr>
        <p:sp>
          <p:nvSpPr>
            <p:cNvPr id="18" name="Rectángulo 17">
              <a:extLst>
                <a:ext uri="{FF2B5EF4-FFF2-40B4-BE49-F238E27FC236}">
                  <a16:creationId xmlns="" xmlns:a16="http://schemas.microsoft.com/office/drawing/2014/main" id="{2E5A8013-2C44-DA7E-3111-BF8277B3F0E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="" xmlns:a16="http://schemas.microsoft.com/office/drawing/2014/main" id="{8ABBB78B-2CE6-71EE-7204-88F36CB008EB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77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C832373A-5161-BEAF-AA51-1DC09B553CC9}"/>
              </a:ext>
            </a:extLst>
          </p:cNvPr>
          <p:cNvGrpSpPr/>
          <p:nvPr/>
        </p:nvGrpSpPr>
        <p:grpSpPr>
          <a:xfrm rot="21423731">
            <a:off x="1123019" y="1137444"/>
            <a:ext cx="4320000" cy="2700000"/>
            <a:chOff x="1358646" y="1227475"/>
            <a:chExt cx="4320000" cy="2700000"/>
          </a:xfrm>
        </p:grpSpPr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FE4FBAFF-398D-C38E-58DA-B258F0DDE79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A407EF35-487B-65E6-F8C9-4998C969ACB5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98E79D01-892C-41B4-1077-9143D1A27C6F}"/>
              </a:ext>
            </a:extLst>
          </p:cNvPr>
          <p:cNvGrpSpPr/>
          <p:nvPr/>
        </p:nvGrpSpPr>
        <p:grpSpPr>
          <a:xfrm>
            <a:off x="1993657" y="3831970"/>
            <a:ext cx="4320000" cy="2700000"/>
            <a:chOff x="1358646" y="1227475"/>
            <a:chExt cx="4320000" cy="2700000"/>
          </a:xfrm>
        </p:grpSpPr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DE1C5427-972D-4C86-B89D-8DFEED4C61EA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="" xmlns:a16="http://schemas.microsoft.com/office/drawing/2014/main" id="{73A44806-CC49-51FD-F140-60CA44FBE164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0B473D20-3A5D-6674-136B-7E1C7148F53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757" y="1024464"/>
            <a:ext cx="509162" cy="43162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AF09CB54-D945-AAE3-5AC6-9892BC53A14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900" y="3730562"/>
            <a:ext cx="509162" cy="43162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B4B798A8-EBD8-DE3C-D819-DEC03BC051F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1679" y="3612496"/>
            <a:ext cx="509162" cy="43162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9271A31A-F365-3302-35E1-BAE65796D5C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1711" y="845903"/>
            <a:ext cx="509162" cy="43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4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Traslado Pacientes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C832373A-5161-BEAF-AA51-1DC09B553CC9}"/>
              </a:ext>
            </a:extLst>
          </p:cNvPr>
          <p:cNvGrpSpPr/>
          <p:nvPr/>
        </p:nvGrpSpPr>
        <p:grpSpPr>
          <a:xfrm rot="21424475">
            <a:off x="1399461" y="954728"/>
            <a:ext cx="4320000" cy="2700000"/>
            <a:chOff x="1358646" y="1227475"/>
            <a:chExt cx="4320000" cy="2700000"/>
          </a:xfrm>
        </p:grpSpPr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FE4FBAFF-398D-C38E-58DA-B258F0DDE79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A407EF35-487B-65E6-F8C9-4998C969ACB5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98E79D01-892C-41B4-1077-9143D1A27C6F}"/>
              </a:ext>
            </a:extLst>
          </p:cNvPr>
          <p:cNvGrpSpPr/>
          <p:nvPr/>
        </p:nvGrpSpPr>
        <p:grpSpPr>
          <a:xfrm rot="21382345">
            <a:off x="1953383" y="3831969"/>
            <a:ext cx="4320000" cy="2700000"/>
            <a:chOff x="1358646" y="1227475"/>
            <a:chExt cx="4320000" cy="2700000"/>
          </a:xfrm>
        </p:grpSpPr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DE1C5427-972D-4C86-B89D-8DFEED4C61EA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="" xmlns:a16="http://schemas.microsoft.com/office/drawing/2014/main" id="{73A44806-CC49-51FD-F140-60CA44FBE164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547E075F-EBE1-0B15-BDE8-F938357CAC16}"/>
              </a:ext>
            </a:extLst>
          </p:cNvPr>
          <p:cNvGrpSpPr/>
          <p:nvPr/>
        </p:nvGrpSpPr>
        <p:grpSpPr>
          <a:xfrm rot="21319147">
            <a:off x="6509420" y="717602"/>
            <a:ext cx="4320000" cy="2700000"/>
            <a:chOff x="1358646" y="1227475"/>
            <a:chExt cx="4320000" cy="2700000"/>
          </a:xfrm>
        </p:grpSpPr>
        <p:sp>
          <p:nvSpPr>
            <p:cNvPr id="15" name="Rectángulo 14">
              <a:extLst>
                <a:ext uri="{FF2B5EF4-FFF2-40B4-BE49-F238E27FC236}">
                  <a16:creationId xmlns="" xmlns:a16="http://schemas.microsoft.com/office/drawing/2014/main" id="{4899D853-DD3B-9DC4-13D9-15B76CD77A09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="" xmlns:a16="http://schemas.microsoft.com/office/drawing/2014/main" id="{FFF3699E-77C6-F88A-6D09-1A0276F13E67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43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="" xmlns:a16="http://schemas.microsoft.com/office/drawing/2014/main" id="{D373DC43-4945-60B3-A138-28240F205C85}"/>
              </a:ext>
            </a:extLst>
          </p:cNvPr>
          <p:cNvGrpSpPr/>
          <p:nvPr/>
        </p:nvGrpSpPr>
        <p:grpSpPr>
          <a:xfrm>
            <a:off x="6990579" y="3751243"/>
            <a:ext cx="4320000" cy="2700000"/>
            <a:chOff x="1358646" y="1227475"/>
            <a:chExt cx="4320000" cy="2700000"/>
          </a:xfrm>
        </p:grpSpPr>
        <p:sp>
          <p:nvSpPr>
            <p:cNvPr id="18" name="Rectángulo 17">
              <a:extLst>
                <a:ext uri="{FF2B5EF4-FFF2-40B4-BE49-F238E27FC236}">
                  <a16:creationId xmlns="" xmlns:a16="http://schemas.microsoft.com/office/drawing/2014/main" id="{2E5A8013-2C44-DA7E-3111-BF8277B3F0E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="" xmlns:a16="http://schemas.microsoft.com/office/drawing/2014/main" id="{8ABBB78B-2CE6-71EE-7204-88F36CB008EB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815E621-65FA-B2E8-09FA-DCCE55D4FBB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4338" y="805683"/>
            <a:ext cx="509162" cy="4316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7751DF2-E335-6E2E-5549-97411F13879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219" y="3675715"/>
            <a:ext cx="509162" cy="4316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E0643FAE-D807-F759-CE95-CC67AF3CD2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4907" y="3523837"/>
            <a:ext cx="509162" cy="43162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59F165CD-E982-F460-33CC-515820746A6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1225" y="492503"/>
            <a:ext cx="509162" cy="43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9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PRAIS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98E79D01-892C-41B4-1077-9143D1A27C6F}"/>
              </a:ext>
            </a:extLst>
          </p:cNvPr>
          <p:cNvGrpSpPr/>
          <p:nvPr/>
        </p:nvGrpSpPr>
        <p:grpSpPr>
          <a:xfrm rot="21382345">
            <a:off x="519406" y="2026004"/>
            <a:ext cx="5127532" cy="3184415"/>
            <a:chOff x="1358646" y="1227475"/>
            <a:chExt cx="4320000" cy="2700000"/>
          </a:xfrm>
        </p:grpSpPr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DE1C5427-972D-4C86-B89D-8DFEED4C61EA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="" xmlns:a16="http://schemas.microsoft.com/office/drawing/2014/main" id="{73A44806-CC49-51FD-F140-60CA44FBE164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="" xmlns:a16="http://schemas.microsoft.com/office/drawing/2014/main" id="{D373DC43-4945-60B3-A138-28240F205C85}"/>
              </a:ext>
            </a:extLst>
          </p:cNvPr>
          <p:cNvGrpSpPr/>
          <p:nvPr/>
        </p:nvGrpSpPr>
        <p:grpSpPr>
          <a:xfrm rot="21353503">
            <a:off x="6438490" y="1934334"/>
            <a:ext cx="5113898" cy="3449225"/>
            <a:chOff x="1358646" y="1227475"/>
            <a:chExt cx="4320000" cy="2700000"/>
          </a:xfrm>
        </p:grpSpPr>
        <p:sp>
          <p:nvSpPr>
            <p:cNvPr id="18" name="Rectángulo 17">
              <a:extLst>
                <a:ext uri="{FF2B5EF4-FFF2-40B4-BE49-F238E27FC236}">
                  <a16:creationId xmlns="" xmlns:a16="http://schemas.microsoft.com/office/drawing/2014/main" id="{2E5A8013-2C44-DA7E-3111-BF8277B3F0E1}"/>
                </a:ext>
              </a:extLst>
            </p:cNvPr>
            <p:cNvSpPr/>
            <p:nvPr/>
          </p:nvSpPr>
          <p:spPr>
            <a:xfrm>
              <a:off x="1358646" y="1227475"/>
              <a:ext cx="4320000" cy="270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="" xmlns:a16="http://schemas.microsoft.com/office/drawing/2014/main" id="{8ABBB78B-2CE6-71EE-7204-88F36CB008EB}"/>
                </a:ext>
              </a:extLst>
            </p:cNvPr>
            <p:cNvSpPr/>
            <p:nvPr/>
          </p:nvSpPr>
          <p:spPr>
            <a:xfrm>
              <a:off x="1465588" y="1326538"/>
              <a:ext cx="4104000" cy="2340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7751DF2-E335-6E2E-5549-97411F13879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979" y="1866982"/>
            <a:ext cx="509162" cy="4316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E0643FAE-D807-F759-CE95-CC67AF3CD2C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184" y="1849203"/>
            <a:ext cx="509162" cy="43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008591DC-19E0-DB53-168B-96073F66D3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-635"/>
            <a:ext cx="12192000" cy="685800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6B85A2D9-5382-A8BB-F479-5D9586DEB5F3}"/>
              </a:ext>
            </a:extLst>
          </p:cNvPr>
          <p:cNvSpPr txBox="1"/>
          <p:nvPr/>
        </p:nvSpPr>
        <p:spPr>
          <a:xfrm>
            <a:off x="5422900" y="3215693"/>
            <a:ext cx="5981700" cy="2364628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 lIns="144000">
            <a:noAutofit/>
          </a:bodyPr>
          <a:lstStyle/>
          <a:p>
            <a:r>
              <a:rPr lang="es-ES" sz="44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PROYECTO</a:t>
            </a:r>
          </a:p>
          <a:p>
            <a:r>
              <a:rPr lang="es-ES" sz="44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PRE-INVERSIONAL</a:t>
            </a:r>
          </a:p>
          <a:p>
            <a:r>
              <a:rPr lang="es-ES" sz="54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HOSPITAL DE TOMÉ</a:t>
            </a:r>
            <a:endParaRPr lang="es-CL" sz="5400" b="1" dirty="0">
              <a:latin typeface="Gobc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E2212F0-F20A-7ED8-17C2-3399F9FD66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DD1D6FF-C6D9-2DB1-C900-6B83924F0A0F}"/>
              </a:ext>
            </a:extLst>
          </p:cNvPr>
          <p:cNvSpPr txBox="1"/>
          <p:nvPr/>
        </p:nvSpPr>
        <p:spPr>
          <a:xfrm>
            <a:off x="4949825" y="3082609"/>
            <a:ext cx="298450" cy="2258423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noAutofit/>
          </a:bodyPr>
          <a:lstStyle/>
          <a:p>
            <a:endParaRPr lang="es-CL" sz="5400" b="1" dirty="0">
              <a:latin typeface="Gobc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7C0BA13E-85D8-8C95-FB07-4FC2ED5EAD95}"/>
              </a:ext>
            </a:extLst>
          </p:cNvPr>
          <p:cNvSpPr txBox="1"/>
          <p:nvPr/>
        </p:nvSpPr>
        <p:spPr>
          <a:xfrm>
            <a:off x="4949825" y="2826017"/>
            <a:ext cx="3409950" cy="256593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noAutofit/>
          </a:bodyPr>
          <a:lstStyle/>
          <a:p>
            <a:endParaRPr lang="es-CL" sz="5400" b="1" dirty="0">
              <a:latin typeface="Gobc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71C6F576-C19A-EF6C-137D-243339490F82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6" name="Imagen 5">
              <a:extLst>
                <a:ext uri="{FF2B5EF4-FFF2-40B4-BE49-F238E27FC236}">
                  <a16:creationId xmlns="" xmlns:a16="http://schemas.microsoft.com/office/drawing/2014/main" id="{7EBE9E99-E380-CDED-060C-29D20D7D7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87B7E45F-5E8C-C074-6522-6B95CC566B28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59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0B71746B-1D3E-2734-0206-C425CC0B81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4526" y="1922904"/>
            <a:ext cx="4376072" cy="4066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0749A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2FD35FAD-5891-8EE8-3843-19134260E6F7}"/>
              </a:ext>
            </a:extLst>
          </p:cNvPr>
          <p:cNvSpPr txBox="1"/>
          <p:nvPr/>
        </p:nvSpPr>
        <p:spPr>
          <a:xfrm>
            <a:off x="874745" y="1584923"/>
            <a:ext cx="2340000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Superficie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494 Km</a:t>
            </a:r>
            <a:r>
              <a:rPr lang="es-ES" sz="1600" b="1" baseline="30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9534A840-1090-7450-12A2-50493597FCD6}"/>
              </a:ext>
            </a:extLst>
          </p:cNvPr>
          <p:cNvSpPr txBox="1"/>
          <p:nvPr/>
        </p:nvSpPr>
        <p:spPr>
          <a:xfrm>
            <a:off x="874745" y="2484591"/>
            <a:ext cx="2340000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Población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58.729 Habitantes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2A1E261E-51B9-D4CF-23AC-BAD31D25096D}"/>
              </a:ext>
            </a:extLst>
          </p:cNvPr>
          <p:cNvSpPr txBox="1"/>
          <p:nvPr/>
        </p:nvSpPr>
        <p:spPr>
          <a:xfrm>
            <a:off x="874745" y="3415907"/>
            <a:ext cx="2340000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Ruralidad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9,9 %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5359A1D5-1097-9E8F-C5AB-68610A0C8A36}"/>
              </a:ext>
            </a:extLst>
          </p:cNvPr>
          <p:cNvSpPr txBox="1"/>
          <p:nvPr/>
        </p:nvSpPr>
        <p:spPr>
          <a:xfrm>
            <a:off x="874745" y="4311219"/>
            <a:ext cx="2340000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Pobreza Md.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19,9 %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80933B91-E7A1-BDBC-E558-8ACEF2A59969}"/>
              </a:ext>
            </a:extLst>
          </p:cNvPr>
          <p:cNvSpPr txBox="1"/>
          <p:nvPr/>
        </p:nvSpPr>
        <p:spPr>
          <a:xfrm>
            <a:off x="888827" y="5191504"/>
            <a:ext cx="2340000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Sin Servicios Básicos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19,7 %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C8C200F8-130D-7F1E-FAE8-EFFE2DADA6A6}"/>
              </a:ext>
            </a:extLst>
          </p:cNvPr>
          <p:cNvSpPr txBox="1"/>
          <p:nvPr/>
        </p:nvSpPr>
        <p:spPr>
          <a:xfrm>
            <a:off x="8990084" y="1580336"/>
            <a:ext cx="2340000" cy="729293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Índice Dependencia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48</a:t>
            </a:r>
          </a:p>
          <a:p>
            <a:pPr algn="ctr"/>
            <a:r>
              <a:rPr lang="es-CL" sz="1600" b="1" baseline="30000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s-CL" sz="1600" b="1" baseline="30000" dirty="0" err="1">
                <a:solidFill>
                  <a:schemeClr val="tx2">
                    <a:lumMod val="75000"/>
                  </a:schemeClr>
                </a:solidFill>
              </a:rPr>
              <a:t>N°</a:t>
            </a:r>
            <a:r>
              <a:rPr lang="es-CL" sz="1600" b="1" baseline="30000" dirty="0">
                <a:solidFill>
                  <a:schemeClr val="tx2">
                    <a:lumMod val="75000"/>
                  </a:schemeClr>
                </a:solidFill>
              </a:rPr>
              <a:t> Pasivos / 100 Activos)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0FC8EE94-774A-E019-3E66-309CA1D2EE30}"/>
              </a:ext>
            </a:extLst>
          </p:cNvPr>
          <p:cNvSpPr txBox="1"/>
          <p:nvPr/>
        </p:nvSpPr>
        <p:spPr>
          <a:xfrm>
            <a:off x="8983388" y="2498364"/>
            <a:ext cx="2340000" cy="754053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Índice Vejez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79</a:t>
            </a:r>
          </a:p>
          <a:p>
            <a:pPr algn="ctr"/>
            <a:r>
              <a:rPr lang="es-ES" sz="1100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s-ES" sz="1100" b="1" dirty="0" err="1">
                <a:solidFill>
                  <a:schemeClr val="tx2">
                    <a:lumMod val="75000"/>
                  </a:schemeClr>
                </a:solidFill>
              </a:rPr>
              <a:t>N°</a:t>
            </a:r>
            <a:r>
              <a:rPr lang="es-ES" sz="1100" b="1" dirty="0">
                <a:solidFill>
                  <a:schemeClr val="tx2">
                    <a:lumMod val="75000"/>
                  </a:schemeClr>
                </a:solidFill>
              </a:rPr>
              <a:t> AM / 100 menores de 15)</a:t>
            </a:r>
            <a:endParaRPr lang="es-ES" sz="11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4FC1BCDA-6F23-0A76-C030-F9AB8DC3BE76}"/>
              </a:ext>
            </a:extLst>
          </p:cNvPr>
          <p:cNvSpPr txBox="1"/>
          <p:nvPr/>
        </p:nvSpPr>
        <p:spPr>
          <a:xfrm>
            <a:off x="8970231" y="3476432"/>
            <a:ext cx="2339549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Tasa de Mortalidad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7,6 / 1.000 Hb.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E1D3C024-307D-325C-C4A4-8B99AF3C83E7}"/>
              </a:ext>
            </a:extLst>
          </p:cNvPr>
          <p:cNvSpPr txBox="1"/>
          <p:nvPr/>
        </p:nvSpPr>
        <p:spPr>
          <a:xfrm>
            <a:off x="8990083" y="4312644"/>
            <a:ext cx="2339549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Mortalidad Tumores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215 / 100.000 Hb.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704E3467-A69C-D07C-C723-DEE214971206}"/>
              </a:ext>
            </a:extLst>
          </p:cNvPr>
          <p:cNvSpPr txBox="1"/>
          <p:nvPr/>
        </p:nvSpPr>
        <p:spPr>
          <a:xfrm>
            <a:off x="8976809" y="5186359"/>
            <a:ext cx="2339549" cy="584775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Mortalidad Tumor Gástrico</a:t>
            </a:r>
          </a:p>
          <a:p>
            <a:pPr algn="ctr"/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41 / 100.000 Hb.</a:t>
            </a:r>
            <a:endParaRPr lang="es-CL" sz="16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="" xmlns:a16="http://schemas.microsoft.com/office/drawing/2014/main" id="{36C42239-4297-BAC9-74C6-AB7742E54597}"/>
              </a:ext>
            </a:extLst>
          </p:cNvPr>
          <p:cNvCxnSpPr>
            <a:cxnSpLocks/>
          </p:cNvCxnSpPr>
          <p:nvPr/>
        </p:nvCxnSpPr>
        <p:spPr>
          <a:xfrm flipH="1" flipV="1">
            <a:off x="3435014" y="1946244"/>
            <a:ext cx="3104543" cy="1399674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="" xmlns:a16="http://schemas.microsoft.com/office/drawing/2014/main" id="{DDE5356D-0DC7-1457-4214-45A5201D87BE}"/>
              </a:ext>
            </a:extLst>
          </p:cNvPr>
          <p:cNvCxnSpPr>
            <a:cxnSpLocks/>
          </p:cNvCxnSpPr>
          <p:nvPr/>
        </p:nvCxnSpPr>
        <p:spPr>
          <a:xfrm flipH="1" flipV="1">
            <a:off x="3435014" y="2755869"/>
            <a:ext cx="3076174" cy="670134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="" xmlns:a16="http://schemas.microsoft.com/office/drawing/2014/main" id="{62E98296-4DFF-1A2F-71F0-C971852680D4}"/>
              </a:ext>
            </a:extLst>
          </p:cNvPr>
          <p:cNvCxnSpPr>
            <a:cxnSpLocks/>
          </p:cNvCxnSpPr>
          <p:nvPr/>
        </p:nvCxnSpPr>
        <p:spPr>
          <a:xfrm flipH="1">
            <a:off x="3435014" y="3488140"/>
            <a:ext cx="3076174" cy="199932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="" xmlns:a16="http://schemas.microsoft.com/office/drawing/2014/main" id="{B333FCA8-DB86-404D-B752-EF374BEF170E}"/>
              </a:ext>
            </a:extLst>
          </p:cNvPr>
          <p:cNvCxnSpPr>
            <a:cxnSpLocks/>
          </p:cNvCxnSpPr>
          <p:nvPr/>
        </p:nvCxnSpPr>
        <p:spPr>
          <a:xfrm flipH="1">
            <a:off x="3435014" y="3575222"/>
            <a:ext cx="3076174" cy="1009447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="" xmlns:a16="http://schemas.microsoft.com/office/drawing/2014/main" id="{3AB660D2-6B74-1FB8-9FE0-DF64DCB65700}"/>
              </a:ext>
            </a:extLst>
          </p:cNvPr>
          <p:cNvCxnSpPr>
            <a:cxnSpLocks/>
          </p:cNvCxnSpPr>
          <p:nvPr/>
        </p:nvCxnSpPr>
        <p:spPr>
          <a:xfrm flipH="1">
            <a:off x="3435014" y="3688072"/>
            <a:ext cx="3104543" cy="1753847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="" xmlns:a16="http://schemas.microsoft.com/office/drawing/2014/main" id="{9D16A950-DA62-EB95-A25F-5EFD5F504143}"/>
              </a:ext>
            </a:extLst>
          </p:cNvPr>
          <p:cNvCxnSpPr>
            <a:cxnSpLocks/>
          </p:cNvCxnSpPr>
          <p:nvPr/>
        </p:nvCxnSpPr>
        <p:spPr>
          <a:xfrm flipV="1">
            <a:off x="6990552" y="1946244"/>
            <a:ext cx="1759410" cy="1435768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="" xmlns:a16="http://schemas.microsoft.com/office/drawing/2014/main" id="{E23CF486-7426-4CB6-E19B-F2C802DA6271}"/>
              </a:ext>
            </a:extLst>
          </p:cNvPr>
          <p:cNvCxnSpPr>
            <a:cxnSpLocks/>
          </p:cNvCxnSpPr>
          <p:nvPr/>
        </p:nvCxnSpPr>
        <p:spPr>
          <a:xfrm flipV="1">
            <a:off x="7018921" y="2787308"/>
            <a:ext cx="1731041" cy="649730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="" xmlns:a16="http://schemas.microsoft.com/office/drawing/2014/main" id="{B3B20784-AC03-95C2-2540-A3A9B7FBBE40}"/>
              </a:ext>
            </a:extLst>
          </p:cNvPr>
          <p:cNvCxnSpPr>
            <a:cxnSpLocks/>
          </p:cNvCxnSpPr>
          <p:nvPr/>
        </p:nvCxnSpPr>
        <p:spPr>
          <a:xfrm>
            <a:off x="7018921" y="3503450"/>
            <a:ext cx="1731041" cy="197331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="" xmlns:a16="http://schemas.microsoft.com/office/drawing/2014/main" id="{78F07671-CAF4-D7F8-71E6-080843B13380}"/>
              </a:ext>
            </a:extLst>
          </p:cNvPr>
          <p:cNvCxnSpPr>
            <a:cxnSpLocks/>
          </p:cNvCxnSpPr>
          <p:nvPr/>
        </p:nvCxnSpPr>
        <p:spPr>
          <a:xfrm>
            <a:off x="7018921" y="3594570"/>
            <a:ext cx="1731041" cy="990099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="" xmlns:a16="http://schemas.microsoft.com/office/drawing/2014/main" id="{4AB0DA19-FE9C-5CA6-266F-55A095855DCE}"/>
              </a:ext>
            </a:extLst>
          </p:cNvPr>
          <p:cNvCxnSpPr>
            <a:cxnSpLocks/>
          </p:cNvCxnSpPr>
          <p:nvPr/>
        </p:nvCxnSpPr>
        <p:spPr>
          <a:xfrm>
            <a:off x="6990552" y="3688072"/>
            <a:ext cx="1759410" cy="1753847"/>
          </a:xfrm>
          <a:prstGeom prst="straightConnector1">
            <a:avLst/>
          </a:prstGeom>
          <a:ln w="9525">
            <a:solidFill>
              <a:srgbClr val="FF4F4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uadroTexto 61">
            <a:extLst>
              <a:ext uri="{FF2B5EF4-FFF2-40B4-BE49-F238E27FC236}">
                <a16:creationId xmlns="" xmlns:a16="http://schemas.microsoft.com/office/drawing/2014/main" id="{C3FD077F-1C0C-3F4D-FF01-4EA15748E46D}"/>
              </a:ext>
            </a:extLst>
          </p:cNvPr>
          <p:cNvSpPr txBox="1"/>
          <p:nvPr/>
        </p:nvSpPr>
        <p:spPr>
          <a:xfrm>
            <a:off x="4227258" y="1268192"/>
            <a:ext cx="3710607" cy="417214"/>
          </a:xfrm>
          <a:prstGeom prst="rect">
            <a:avLst/>
          </a:prstGeom>
          <a:noFill/>
          <a:ln w="28575">
            <a:solidFill>
              <a:srgbClr val="0EB2A6"/>
            </a:solidFill>
          </a:ln>
        </p:spPr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es-ES" b="1" dirty="0">
                <a:solidFill>
                  <a:srgbClr val="FF4F4F"/>
                </a:solidFill>
              </a:rPr>
              <a:t>ALTA COMPLEJIDAD REACREDITADO</a:t>
            </a:r>
            <a:endParaRPr lang="es-CL" b="1" dirty="0">
              <a:solidFill>
                <a:srgbClr val="FF4F4F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529D2D4D-4FB8-FFC8-AF11-5E66476E5CA4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Caracterización Comunal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="" xmlns:a16="http://schemas.microsoft.com/office/drawing/2014/main" id="{4B180841-FE2F-86E2-BA3F-F157C9C99AB1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20" name="Imagen 19">
              <a:extLst>
                <a:ext uri="{FF2B5EF4-FFF2-40B4-BE49-F238E27FC236}">
                  <a16:creationId xmlns="" xmlns:a16="http://schemas.microsoft.com/office/drawing/2014/main" id="{DFFAB559-A907-5A11-ACEA-DDD0BB2A7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="" xmlns:a16="http://schemas.microsoft.com/office/drawing/2014/main" id="{15E9140C-CB26-BA1E-D72F-20FFE05E0E7B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36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="" xmlns:a16="http://schemas.microsoft.com/office/drawing/2014/main" id="{4D922174-C697-3E50-D237-FA8202483F44}"/>
              </a:ext>
            </a:extLst>
          </p:cNvPr>
          <p:cNvSpPr/>
          <p:nvPr/>
        </p:nvSpPr>
        <p:spPr>
          <a:xfrm>
            <a:off x="1199072" y="1377488"/>
            <a:ext cx="9376913" cy="10783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722DC08A-6A77-AFA1-8912-59EA2DDA2F48}"/>
              </a:ext>
            </a:extLst>
          </p:cNvPr>
          <p:cNvSpPr txBox="1"/>
          <p:nvPr/>
        </p:nvSpPr>
        <p:spPr>
          <a:xfrm>
            <a:off x="2933322" y="1454974"/>
            <a:ext cx="7237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0" dirty="0">
                <a:latin typeface="Arial" panose="020B0604020202020204" pitchFamily="34" charset="0"/>
                <a:cs typeface="Arial" panose="020B0604020202020204" pitchFamily="34" charset="0"/>
              </a:rPr>
              <a:t>2018 Usuarios tomecinos expresan necesidad de contar con un hospital que pueda hacerse cargo de sus requerimientos de salud biopsicosociales.</a:t>
            </a:r>
            <a:endParaRPr lang="es-CL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="" xmlns:a16="http://schemas.microsoft.com/office/drawing/2014/main" id="{A1C59F1D-90A7-AE5F-D821-57B2B7FA2936}"/>
              </a:ext>
            </a:extLst>
          </p:cNvPr>
          <p:cNvSpPr/>
          <p:nvPr/>
        </p:nvSpPr>
        <p:spPr>
          <a:xfrm>
            <a:off x="1199072" y="2571112"/>
            <a:ext cx="9376913" cy="10783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331FFB57-11B8-01F4-B407-53CEEF31ACF4}"/>
              </a:ext>
            </a:extLst>
          </p:cNvPr>
          <p:cNvSpPr txBox="1"/>
          <p:nvPr/>
        </p:nvSpPr>
        <p:spPr>
          <a:xfrm>
            <a:off x="2933322" y="2640802"/>
            <a:ext cx="7237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0" dirty="0">
                <a:latin typeface="Arial" panose="020B0604020202020204" pitchFamily="34" charset="0"/>
                <a:cs typeface="Arial" panose="020B0604020202020204" pitchFamily="34" charset="0"/>
              </a:rPr>
              <a:t>Importante cambio epidemiológico (envejecimiento) y social (empoderamiento) del territorio, exige fortalecer la resolutividad de las especialidades con excelencia.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="" xmlns:a16="http://schemas.microsoft.com/office/drawing/2014/main" id="{99E2E1A7-FA77-ECEF-FAAB-CF2525CA7D0F}"/>
              </a:ext>
            </a:extLst>
          </p:cNvPr>
          <p:cNvSpPr/>
          <p:nvPr/>
        </p:nvSpPr>
        <p:spPr>
          <a:xfrm>
            <a:off x="1199072" y="3764736"/>
            <a:ext cx="9376913" cy="10783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0BDCE82B-498D-D71B-28F5-1C33E20EB89A}"/>
              </a:ext>
            </a:extLst>
          </p:cNvPr>
          <p:cNvSpPr txBox="1"/>
          <p:nvPr/>
        </p:nvSpPr>
        <p:spPr>
          <a:xfrm>
            <a:off x="2933323" y="3795057"/>
            <a:ext cx="75563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0" dirty="0">
                <a:latin typeface="Arial" panose="020B0604020202020204" pitchFamily="34" charset="0"/>
                <a:cs typeface="Arial" panose="020B0604020202020204" pitchFamily="34" charset="0"/>
              </a:rPr>
              <a:t>La incorporación progresiva de especialidades médicas y odontológicas, nuevas técnicas diagnósticas y terapéuticas y una amplia gama de servicios de otros profesionales no médicos, no se ha acompañado de un crecimiento proporcional y ordenado de la infraestructura.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="" xmlns:a16="http://schemas.microsoft.com/office/drawing/2014/main" id="{3D9D56A4-22FC-59FD-93C3-F788150518C8}"/>
              </a:ext>
            </a:extLst>
          </p:cNvPr>
          <p:cNvSpPr/>
          <p:nvPr/>
        </p:nvSpPr>
        <p:spPr>
          <a:xfrm>
            <a:off x="1187570" y="4961539"/>
            <a:ext cx="9376913" cy="10783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683E003F-C5BC-7B8F-899A-ED629FB68D1D}"/>
              </a:ext>
            </a:extLst>
          </p:cNvPr>
          <p:cNvSpPr txBox="1"/>
          <p:nvPr/>
        </p:nvSpPr>
        <p:spPr>
          <a:xfrm>
            <a:off x="2933322" y="5034712"/>
            <a:ext cx="7225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0" dirty="0">
                <a:latin typeface="Arial" panose="020B0604020202020204" pitchFamily="34" charset="0"/>
                <a:cs typeface="Arial" panose="020B0604020202020204" pitchFamily="34" charset="0"/>
              </a:rPr>
              <a:t>2021 El Proyecto se plantea como una oportunidad para cerrar las brechas que surgieron tras la normalización de los Hospitales Penco Lirquén y Las Higueras.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68F8C7B9-245B-DD74-5330-32343AD0AE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1908" y="1508365"/>
            <a:ext cx="1476000" cy="800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2F528F"/>
            </a:solidFill>
          </a:ln>
          <a:effectLst/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11585CA7-1B4F-E174-3756-221B77E38F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1908" y="2718564"/>
            <a:ext cx="1476000" cy="800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2F528F"/>
            </a:solidFill>
          </a:ln>
          <a:effectLst/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53D4D6B1-D3EC-0369-D81B-F9D53204B0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344" y="3896142"/>
            <a:ext cx="1476000" cy="800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2F528F"/>
            </a:solidFill>
          </a:ln>
          <a:effectLst/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6069D5F8-F357-8708-2979-FE9587E44C0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343" y="5120384"/>
            <a:ext cx="1476000" cy="800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2F528F"/>
            </a:solidFill>
          </a:ln>
          <a:effectLst/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74615800-F1BF-6E07-2B79-722466C4E685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Antecedentes Históricos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C9E58C71-A2B9-08CB-E478-CEEF64BC6DC9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11" name="Imagen 10">
              <a:extLst>
                <a:ext uri="{FF2B5EF4-FFF2-40B4-BE49-F238E27FC236}">
                  <a16:creationId xmlns="" xmlns:a16="http://schemas.microsoft.com/office/drawing/2014/main" id="{B7030D61-CE59-E662-C6E1-9C33D6A69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="" xmlns:a16="http://schemas.microsoft.com/office/drawing/2014/main" id="{8AA955A1-1303-60AA-55B1-4100CAC57834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4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20" name="Forma libre: forma 19">
            <a:extLst>
              <a:ext uri="{FF2B5EF4-FFF2-40B4-BE49-F238E27FC236}">
                <a16:creationId xmlns="" xmlns:a16="http://schemas.microsoft.com/office/drawing/2014/main" id="{A7BD6786-5284-9D83-35C5-12F5EFE572DB}"/>
              </a:ext>
            </a:extLst>
          </p:cNvPr>
          <p:cNvSpPr/>
          <p:nvPr/>
        </p:nvSpPr>
        <p:spPr>
          <a:xfrm>
            <a:off x="4206000" y="1452181"/>
            <a:ext cx="3780000" cy="540000"/>
          </a:xfrm>
          <a:custGeom>
            <a:avLst/>
            <a:gdLst>
              <a:gd name="connsiteX0" fmla="*/ 0 w 4055375"/>
              <a:gd name="connsiteY0" fmla="*/ 94150 h 564888"/>
              <a:gd name="connsiteX1" fmla="*/ 94150 w 4055375"/>
              <a:gd name="connsiteY1" fmla="*/ 0 h 564888"/>
              <a:gd name="connsiteX2" fmla="*/ 3961225 w 4055375"/>
              <a:gd name="connsiteY2" fmla="*/ 0 h 564888"/>
              <a:gd name="connsiteX3" fmla="*/ 4055375 w 4055375"/>
              <a:gd name="connsiteY3" fmla="*/ 94150 h 564888"/>
              <a:gd name="connsiteX4" fmla="*/ 4055375 w 4055375"/>
              <a:gd name="connsiteY4" fmla="*/ 470738 h 564888"/>
              <a:gd name="connsiteX5" fmla="*/ 3961225 w 4055375"/>
              <a:gd name="connsiteY5" fmla="*/ 564888 h 564888"/>
              <a:gd name="connsiteX6" fmla="*/ 94150 w 4055375"/>
              <a:gd name="connsiteY6" fmla="*/ 564888 h 564888"/>
              <a:gd name="connsiteX7" fmla="*/ 0 w 4055375"/>
              <a:gd name="connsiteY7" fmla="*/ 470738 h 564888"/>
              <a:gd name="connsiteX8" fmla="*/ 0 w 4055375"/>
              <a:gd name="connsiteY8" fmla="*/ 94150 h 56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5375" h="564888">
                <a:moveTo>
                  <a:pt x="0" y="94150"/>
                </a:moveTo>
                <a:cubicBezTo>
                  <a:pt x="0" y="42152"/>
                  <a:pt x="42152" y="0"/>
                  <a:pt x="94150" y="0"/>
                </a:cubicBezTo>
                <a:lnTo>
                  <a:pt x="3961225" y="0"/>
                </a:lnTo>
                <a:cubicBezTo>
                  <a:pt x="4013223" y="0"/>
                  <a:pt x="4055375" y="42152"/>
                  <a:pt x="4055375" y="94150"/>
                </a:cubicBezTo>
                <a:lnTo>
                  <a:pt x="4055375" y="470738"/>
                </a:lnTo>
                <a:cubicBezTo>
                  <a:pt x="4055375" y="522736"/>
                  <a:pt x="4013223" y="564888"/>
                  <a:pt x="3961225" y="564888"/>
                </a:cubicBezTo>
                <a:lnTo>
                  <a:pt x="94150" y="564888"/>
                </a:lnTo>
                <a:cubicBezTo>
                  <a:pt x="42152" y="564888"/>
                  <a:pt x="0" y="522736"/>
                  <a:pt x="0" y="470738"/>
                </a:cubicBezTo>
                <a:lnTo>
                  <a:pt x="0" y="9415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156" tIns="61866" rIns="96156" bIns="6186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800" b="0" kern="1200" dirty="0"/>
              <a:t>Modelo de Gestión</a:t>
            </a:r>
          </a:p>
        </p:txBody>
      </p:sp>
      <p:sp>
        <p:nvSpPr>
          <p:cNvPr id="22" name="Forma libre: forma 21">
            <a:extLst>
              <a:ext uri="{FF2B5EF4-FFF2-40B4-BE49-F238E27FC236}">
                <a16:creationId xmlns="" xmlns:a16="http://schemas.microsoft.com/office/drawing/2014/main" id="{2AB77920-29EA-A8D5-55D0-6DD8DF2A4E62}"/>
              </a:ext>
            </a:extLst>
          </p:cNvPr>
          <p:cNvSpPr/>
          <p:nvPr/>
        </p:nvSpPr>
        <p:spPr>
          <a:xfrm>
            <a:off x="4206000" y="2110747"/>
            <a:ext cx="3780000" cy="540000"/>
          </a:xfrm>
          <a:custGeom>
            <a:avLst/>
            <a:gdLst>
              <a:gd name="connsiteX0" fmla="*/ 0 w 4055375"/>
              <a:gd name="connsiteY0" fmla="*/ 94150 h 564888"/>
              <a:gd name="connsiteX1" fmla="*/ 94150 w 4055375"/>
              <a:gd name="connsiteY1" fmla="*/ 0 h 564888"/>
              <a:gd name="connsiteX2" fmla="*/ 3961225 w 4055375"/>
              <a:gd name="connsiteY2" fmla="*/ 0 h 564888"/>
              <a:gd name="connsiteX3" fmla="*/ 4055375 w 4055375"/>
              <a:gd name="connsiteY3" fmla="*/ 94150 h 564888"/>
              <a:gd name="connsiteX4" fmla="*/ 4055375 w 4055375"/>
              <a:gd name="connsiteY4" fmla="*/ 470738 h 564888"/>
              <a:gd name="connsiteX5" fmla="*/ 3961225 w 4055375"/>
              <a:gd name="connsiteY5" fmla="*/ 564888 h 564888"/>
              <a:gd name="connsiteX6" fmla="*/ 94150 w 4055375"/>
              <a:gd name="connsiteY6" fmla="*/ 564888 h 564888"/>
              <a:gd name="connsiteX7" fmla="*/ 0 w 4055375"/>
              <a:gd name="connsiteY7" fmla="*/ 470738 h 564888"/>
              <a:gd name="connsiteX8" fmla="*/ 0 w 4055375"/>
              <a:gd name="connsiteY8" fmla="*/ 94150 h 56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5375" h="564888">
                <a:moveTo>
                  <a:pt x="0" y="94150"/>
                </a:moveTo>
                <a:cubicBezTo>
                  <a:pt x="0" y="42152"/>
                  <a:pt x="42152" y="0"/>
                  <a:pt x="94150" y="0"/>
                </a:cubicBezTo>
                <a:lnTo>
                  <a:pt x="3961225" y="0"/>
                </a:lnTo>
                <a:cubicBezTo>
                  <a:pt x="4013223" y="0"/>
                  <a:pt x="4055375" y="42152"/>
                  <a:pt x="4055375" y="94150"/>
                </a:cubicBezTo>
                <a:lnTo>
                  <a:pt x="4055375" y="470738"/>
                </a:lnTo>
                <a:cubicBezTo>
                  <a:pt x="4055375" y="522736"/>
                  <a:pt x="4013223" y="564888"/>
                  <a:pt x="3961225" y="564888"/>
                </a:cubicBezTo>
                <a:lnTo>
                  <a:pt x="94150" y="564888"/>
                </a:lnTo>
                <a:cubicBezTo>
                  <a:pt x="42152" y="564888"/>
                  <a:pt x="0" y="522736"/>
                  <a:pt x="0" y="470738"/>
                </a:cubicBezTo>
                <a:lnTo>
                  <a:pt x="0" y="94150"/>
                </a:lnTo>
                <a:close/>
              </a:path>
            </a:pathLst>
          </a:custGeom>
          <a:solidFill>
            <a:srgbClr val="5D3FC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633482"/>
              <a:satOff val="-6796"/>
              <a:lumOff val="1601"/>
              <a:alphaOff val="0"/>
            </a:schemeClr>
          </a:fillRef>
          <a:effectRef idx="0">
            <a:schemeClr val="accent4">
              <a:hueOff val="1633482"/>
              <a:satOff val="-6796"/>
              <a:lumOff val="160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156" tIns="61866" rIns="96156" bIns="6186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None/>
            </a:pPr>
            <a:r>
              <a:rPr lang="es-ES" sz="1800" b="0" kern="1200" dirty="0"/>
              <a:t>Módulo de Producción</a:t>
            </a:r>
          </a:p>
        </p:txBody>
      </p:sp>
      <p:sp>
        <p:nvSpPr>
          <p:cNvPr id="24" name="Forma libre: forma 23">
            <a:extLst>
              <a:ext uri="{FF2B5EF4-FFF2-40B4-BE49-F238E27FC236}">
                <a16:creationId xmlns="" xmlns:a16="http://schemas.microsoft.com/office/drawing/2014/main" id="{8AD9D964-14FF-EDF3-5C06-7C91E6E2054C}"/>
              </a:ext>
            </a:extLst>
          </p:cNvPr>
          <p:cNvSpPr/>
          <p:nvPr/>
        </p:nvSpPr>
        <p:spPr>
          <a:xfrm>
            <a:off x="4206000" y="2769313"/>
            <a:ext cx="3780000" cy="540000"/>
          </a:xfrm>
          <a:custGeom>
            <a:avLst/>
            <a:gdLst>
              <a:gd name="connsiteX0" fmla="*/ 0 w 4055375"/>
              <a:gd name="connsiteY0" fmla="*/ 94150 h 564888"/>
              <a:gd name="connsiteX1" fmla="*/ 94150 w 4055375"/>
              <a:gd name="connsiteY1" fmla="*/ 0 h 564888"/>
              <a:gd name="connsiteX2" fmla="*/ 3961225 w 4055375"/>
              <a:gd name="connsiteY2" fmla="*/ 0 h 564888"/>
              <a:gd name="connsiteX3" fmla="*/ 4055375 w 4055375"/>
              <a:gd name="connsiteY3" fmla="*/ 94150 h 564888"/>
              <a:gd name="connsiteX4" fmla="*/ 4055375 w 4055375"/>
              <a:gd name="connsiteY4" fmla="*/ 470738 h 564888"/>
              <a:gd name="connsiteX5" fmla="*/ 3961225 w 4055375"/>
              <a:gd name="connsiteY5" fmla="*/ 564888 h 564888"/>
              <a:gd name="connsiteX6" fmla="*/ 94150 w 4055375"/>
              <a:gd name="connsiteY6" fmla="*/ 564888 h 564888"/>
              <a:gd name="connsiteX7" fmla="*/ 0 w 4055375"/>
              <a:gd name="connsiteY7" fmla="*/ 470738 h 564888"/>
              <a:gd name="connsiteX8" fmla="*/ 0 w 4055375"/>
              <a:gd name="connsiteY8" fmla="*/ 94150 h 56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5375" h="564888">
                <a:moveTo>
                  <a:pt x="0" y="94150"/>
                </a:moveTo>
                <a:cubicBezTo>
                  <a:pt x="0" y="42152"/>
                  <a:pt x="42152" y="0"/>
                  <a:pt x="94150" y="0"/>
                </a:cubicBezTo>
                <a:lnTo>
                  <a:pt x="3961225" y="0"/>
                </a:lnTo>
                <a:cubicBezTo>
                  <a:pt x="4013223" y="0"/>
                  <a:pt x="4055375" y="42152"/>
                  <a:pt x="4055375" y="94150"/>
                </a:cubicBezTo>
                <a:lnTo>
                  <a:pt x="4055375" y="470738"/>
                </a:lnTo>
                <a:cubicBezTo>
                  <a:pt x="4055375" y="522736"/>
                  <a:pt x="4013223" y="564888"/>
                  <a:pt x="3961225" y="564888"/>
                </a:cubicBezTo>
                <a:lnTo>
                  <a:pt x="94150" y="564888"/>
                </a:lnTo>
                <a:cubicBezTo>
                  <a:pt x="42152" y="564888"/>
                  <a:pt x="0" y="522736"/>
                  <a:pt x="0" y="470738"/>
                </a:cubicBezTo>
                <a:lnTo>
                  <a:pt x="0" y="94150"/>
                </a:lnTo>
                <a:close/>
              </a:path>
            </a:pathLst>
          </a:custGeom>
          <a:solidFill>
            <a:srgbClr val="5445C3"/>
          </a:solid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3266964"/>
              <a:satOff val="-13592"/>
              <a:lumOff val="3203"/>
              <a:alphaOff val="0"/>
            </a:schemeClr>
          </a:fillRef>
          <a:effectRef idx="0">
            <a:schemeClr val="accent4">
              <a:hueOff val="3266964"/>
              <a:satOff val="-13592"/>
              <a:lumOff val="320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156" tIns="61866" rIns="96156" bIns="6186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800" b="0" kern="1200" dirty="0"/>
              <a:t>Módulo de Infraestructura</a:t>
            </a:r>
          </a:p>
        </p:txBody>
      </p:sp>
      <p:sp>
        <p:nvSpPr>
          <p:cNvPr id="26" name="Forma libre: forma 25">
            <a:extLst>
              <a:ext uri="{FF2B5EF4-FFF2-40B4-BE49-F238E27FC236}">
                <a16:creationId xmlns="" xmlns:a16="http://schemas.microsoft.com/office/drawing/2014/main" id="{052EAD56-4129-1F4A-25F1-D359C5D48AFC}"/>
              </a:ext>
            </a:extLst>
          </p:cNvPr>
          <p:cNvSpPr/>
          <p:nvPr/>
        </p:nvSpPr>
        <p:spPr>
          <a:xfrm>
            <a:off x="4205999" y="3432207"/>
            <a:ext cx="3780000" cy="540000"/>
          </a:xfrm>
          <a:custGeom>
            <a:avLst/>
            <a:gdLst>
              <a:gd name="connsiteX0" fmla="*/ 0 w 4055375"/>
              <a:gd name="connsiteY0" fmla="*/ 94150 h 564888"/>
              <a:gd name="connsiteX1" fmla="*/ 94150 w 4055375"/>
              <a:gd name="connsiteY1" fmla="*/ 0 h 564888"/>
              <a:gd name="connsiteX2" fmla="*/ 3961225 w 4055375"/>
              <a:gd name="connsiteY2" fmla="*/ 0 h 564888"/>
              <a:gd name="connsiteX3" fmla="*/ 4055375 w 4055375"/>
              <a:gd name="connsiteY3" fmla="*/ 94150 h 564888"/>
              <a:gd name="connsiteX4" fmla="*/ 4055375 w 4055375"/>
              <a:gd name="connsiteY4" fmla="*/ 470738 h 564888"/>
              <a:gd name="connsiteX5" fmla="*/ 3961225 w 4055375"/>
              <a:gd name="connsiteY5" fmla="*/ 564888 h 564888"/>
              <a:gd name="connsiteX6" fmla="*/ 94150 w 4055375"/>
              <a:gd name="connsiteY6" fmla="*/ 564888 h 564888"/>
              <a:gd name="connsiteX7" fmla="*/ 0 w 4055375"/>
              <a:gd name="connsiteY7" fmla="*/ 470738 h 564888"/>
              <a:gd name="connsiteX8" fmla="*/ 0 w 4055375"/>
              <a:gd name="connsiteY8" fmla="*/ 94150 h 56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5375" h="564888">
                <a:moveTo>
                  <a:pt x="0" y="94150"/>
                </a:moveTo>
                <a:cubicBezTo>
                  <a:pt x="0" y="42152"/>
                  <a:pt x="42152" y="0"/>
                  <a:pt x="94150" y="0"/>
                </a:cubicBezTo>
                <a:lnTo>
                  <a:pt x="3961225" y="0"/>
                </a:lnTo>
                <a:cubicBezTo>
                  <a:pt x="4013223" y="0"/>
                  <a:pt x="4055375" y="42152"/>
                  <a:pt x="4055375" y="94150"/>
                </a:cubicBezTo>
                <a:lnTo>
                  <a:pt x="4055375" y="470738"/>
                </a:lnTo>
                <a:cubicBezTo>
                  <a:pt x="4055375" y="522736"/>
                  <a:pt x="4013223" y="564888"/>
                  <a:pt x="3961225" y="564888"/>
                </a:cubicBezTo>
                <a:lnTo>
                  <a:pt x="94150" y="564888"/>
                </a:lnTo>
                <a:cubicBezTo>
                  <a:pt x="42152" y="564888"/>
                  <a:pt x="0" y="522736"/>
                  <a:pt x="0" y="470738"/>
                </a:cubicBezTo>
                <a:lnTo>
                  <a:pt x="0" y="94150"/>
                </a:lnTo>
                <a:close/>
              </a:path>
            </a:pathLst>
          </a:custGeom>
          <a:solidFill>
            <a:srgbClr val="5767B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4900445"/>
              <a:satOff val="-20388"/>
              <a:lumOff val="480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156" tIns="61866" rIns="96156" bIns="6186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800" kern="1200" dirty="0"/>
              <a:t>Módulo de Recurso </a:t>
            </a:r>
            <a:r>
              <a:rPr lang="es-CL" dirty="0"/>
              <a:t>H</a:t>
            </a:r>
            <a:r>
              <a:rPr lang="es-CL" sz="1800" kern="1200" dirty="0"/>
              <a:t>umano</a:t>
            </a:r>
          </a:p>
        </p:txBody>
      </p:sp>
      <p:sp>
        <p:nvSpPr>
          <p:cNvPr id="28" name="Forma libre: forma 27">
            <a:extLst>
              <a:ext uri="{FF2B5EF4-FFF2-40B4-BE49-F238E27FC236}">
                <a16:creationId xmlns="" xmlns:a16="http://schemas.microsoft.com/office/drawing/2014/main" id="{FD342F34-B38E-008C-A18C-B05C44907F7B}"/>
              </a:ext>
            </a:extLst>
          </p:cNvPr>
          <p:cNvSpPr/>
          <p:nvPr/>
        </p:nvSpPr>
        <p:spPr>
          <a:xfrm>
            <a:off x="4206000" y="4090773"/>
            <a:ext cx="3780000" cy="540000"/>
          </a:xfrm>
          <a:custGeom>
            <a:avLst/>
            <a:gdLst>
              <a:gd name="connsiteX0" fmla="*/ 0 w 4055375"/>
              <a:gd name="connsiteY0" fmla="*/ 94150 h 564888"/>
              <a:gd name="connsiteX1" fmla="*/ 94150 w 4055375"/>
              <a:gd name="connsiteY1" fmla="*/ 0 h 564888"/>
              <a:gd name="connsiteX2" fmla="*/ 3961225 w 4055375"/>
              <a:gd name="connsiteY2" fmla="*/ 0 h 564888"/>
              <a:gd name="connsiteX3" fmla="*/ 4055375 w 4055375"/>
              <a:gd name="connsiteY3" fmla="*/ 94150 h 564888"/>
              <a:gd name="connsiteX4" fmla="*/ 4055375 w 4055375"/>
              <a:gd name="connsiteY4" fmla="*/ 470738 h 564888"/>
              <a:gd name="connsiteX5" fmla="*/ 3961225 w 4055375"/>
              <a:gd name="connsiteY5" fmla="*/ 564888 h 564888"/>
              <a:gd name="connsiteX6" fmla="*/ 94150 w 4055375"/>
              <a:gd name="connsiteY6" fmla="*/ 564888 h 564888"/>
              <a:gd name="connsiteX7" fmla="*/ 0 w 4055375"/>
              <a:gd name="connsiteY7" fmla="*/ 470738 h 564888"/>
              <a:gd name="connsiteX8" fmla="*/ 0 w 4055375"/>
              <a:gd name="connsiteY8" fmla="*/ 94150 h 56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5375" h="564888">
                <a:moveTo>
                  <a:pt x="0" y="94150"/>
                </a:moveTo>
                <a:cubicBezTo>
                  <a:pt x="0" y="42152"/>
                  <a:pt x="42152" y="0"/>
                  <a:pt x="94150" y="0"/>
                </a:cubicBezTo>
                <a:lnTo>
                  <a:pt x="3961225" y="0"/>
                </a:lnTo>
                <a:cubicBezTo>
                  <a:pt x="4013223" y="0"/>
                  <a:pt x="4055375" y="42152"/>
                  <a:pt x="4055375" y="94150"/>
                </a:cubicBezTo>
                <a:lnTo>
                  <a:pt x="4055375" y="470738"/>
                </a:lnTo>
                <a:cubicBezTo>
                  <a:pt x="4055375" y="522736"/>
                  <a:pt x="4013223" y="564888"/>
                  <a:pt x="3961225" y="564888"/>
                </a:cubicBezTo>
                <a:lnTo>
                  <a:pt x="94150" y="564888"/>
                </a:lnTo>
                <a:cubicBezTo>
                  <a:pt x="42152" y="564888"/>
                  <a:pt x="0" y="522736"/>
                  <a:pt x="0" y="470738"/>
                </a:cubicBezTo>
                <a:lnTo>
                  <a:pt x="0" y="94150"/>
                </a:lnTo>
                <a:close/>
              </a:path>
            </a:pathLst>
          </a:custGeom>
          <a:solidFill>
            <a:srgbClr val="537AB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6533927"/>
              <a:satOff val="-27185"/>
              <a:lumOff val="640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156" tIns="61866" rIns="96156" bIns="6186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800" kern="1200" dirty="0"/>
              <a:t>Módulo de Equipamiento</a:t>
            </a:r>
          </a:p>
        </p:txBody>
      </p:sp>
      <p:sp>
        <p:nvSpPr>
          <p:cNvPr id="30" name="Forma libre: forma 29">
            <a:extLst>
              <a:ext uri="{FF2B5EF4-FFF2-40B4-BE49-F238E27FC236}">
                <a16:creationId xmlns="" xmlns:a16="http://schemas.microsoft.com/office/drawing/2014/main" id="{4ECC5EEE-D730-59B3-9AAE-117F58A1DAD9}"/>
              </a:ext>
            </a:extLst>
          </p:cNvPr>
          <p:cNvSpPr/>
          <p:nvPr/>
        </p:nvSpPr>
        <p:spPr>
          <a:xfrm>
            <a:off x="4206000" y="4749339"/>
            <a:ext cx="3780000" cy="540000"/>
          </a:xfrm>
          <a:custGeom>
            <a:avLst/>
            <a:gdLst>
              <a:gd name="connsiteX0" fmla="*/ 0 w 4055375"/>
              <a:gd name="connsiteY0" fmla="*/ 94150 h 564888"/>
              <a:gd name="connsiteX1" fmla="*/ 94150 w 4055375"/>
              <a:gd name="connsiteY1" fmla="*/ 0 h 564888"/>
              <a:gd name="connsiteX2" fmla="*/ 3961225 w 4055375"/>
              <a:gd name="connsiteY2" fmla="*/ 0 h 564888"/>
              <a:gd name="connsiteX3" fmla="*/ 4055375 w 4055375"/>
              <a:gd name="connsiteY3" fmla="*/ 94150 h 564888"/>
              <a:gd name="connsiteX4" fmla="*/ 4055375 w 4055375"/>
              <a:gd name="connsiteY4" fmla="*/ 470738 h 564888"/>
              <a:gd name="connsiteX5" fmla="*/ 3961225 w 4055375"/>
              <a:gd name="connsiteY5" fmla="*/ 564888 h 564888"/>
              <a:gd name="connsiteX6" fmla="*/ 94150 w 4055375"/>
              <a:gd name="connsiteY6" fmla="*/ 564888 h 564888"/>
              <a:gd name="connsiteX7" fmla="*/ 0 w 4055375"/>
              <a:gd name="connsiteY7" fmla="*/ 470738 h 564888"/>
              <a:gd name="connsiteX8" fmla="*/ 0 w 4055375"/>
              <a:gd name="connsiteY8" fmla="*/ 94150 h 56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5375" h="564888">
                <a:moveTo>
                  <a:pt x="0" y="94150"/>
                </a:moveTo>
                <a:cubicBezTo>
                  <a:pt x="0" y="42152"/>
                  <a:pt x="42152" y="0"/>
                  <a:pt x="94150" y="0"/>
                </a:cubicBezTo>
                <a:lnTo>
                  <a:pt x="3961225" y="0"/>
                </a:lnTo>
                <a:cubicBezTo>
                  <a:pt x="4013223" y="0"/>
                  <a:pt x="4055375" y="42152"/>
                  <a:pt x="4055375" y="94150"/>
                </a:cubicBezTo>
                <a:lnTo>
                  <a:pt x="4055375" y="470738"/>
                </a:lnTo>
                <a:cubicBezTo>
                  <a:pt x="4055375" y="522736"/>
                  <a:pt x="4013223" y="564888"/>
                  <a:pt x="3961225" y="564888"/>
                </a:cubicBezTo>
                <a:lnTo>
                  <a:pt x="94150" y="564888"/>
                </a:lnTo>
                <a:cubicBezTo>
                  <a:pt x="42152" y="564888"/>
                  <a:pt x="0" y="522736"/>
                  <a:pt x="0" y="470738"/>
                </a:cubicBezTo>
                <a:lnTo>
                  <a:pt x="0" y="94150"/>
                </a:lnTo>
                <a:close/>
              </a:path>
            </a:pathLst>
          </a:custGeom>
          <a:solidFill>
            <a:srgbClr val="4F91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8167408"/>
              <a:satOff val="-33981"/>
              <a:lumOff val="800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156" tIns="61866" rIns="96156" bIns="6186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+mj-lt"/>
              <a:buNone/>
            </a:pPr>
            <a:r>
              <a:rPr lang="es-CL" sz="1800" kern="1200" dirty="0"/>
              <a:t>Modulo Tecnologías de la Información</a:t>
            </a:r>
          </a:p>
        </p:txBody>
      </p:sp>
      <p:sp>
        <p:nvSpPr>
          <p:cNvPr id="32" name="Forma libre: forma 31">
            <a:extLst>
              <a:ext uri="{FF2B5EF4-FFF2-40B4-BE49-F238E27FC236}">
                <a16:creationId xmlns="" xmlns:a16="http://schemas.microsoft.com/office/drawing/2014/main" id="{83865D40-A82A-0F1A-6673-3156564F95BA}"/>
              </a:ext>
            </a:extLst>
          </p:cNvPr>
          <p:cNvSpPr/>
          <p:nvPr/>
        </p:nvSpPr>
        <p:spPr>
          <a:xfrm>
            <a:off x="4205998" y="5407905"/>
            <a:ext cx="3780000" cy="540000"/>
          </a:xfrm>
          <a:custGeom>
            <a:avLst/>
            <a:gdLst>
              <a:gd name="connsiteX0" fmla="*/ 0 w 4055375"/>
              <a:gd name="connsiteY0" fmla="*/ 94150 h 564888"/>
              <a:gd name="connsiteX1" fmla="*/ 94150 w 4055375"/>
              <a:gd name="connsiteY1" fmla="*/ 0 h 564888"/>
              <a:gd name="connsiteX2" fmla="*/ 3961225 w 4055375"/>
              <a:gd name="connsiteY2" fmla="*/ 0 h 564888"/>
              <a:gd name="connsiteX3" fmla="*/ 4055375 w 4055375"/>
              <a:gd name="connsiteY3" fmla="*/ 94150 h 564888"/>
              <a:gd name="connsiteX4" fmla="*/ 4055375 w 4055375"/>
              <a:gd name="connsiteY4" fmla="*/ 470738 h 564888"/>
              <a:gd name="connsiteX5" fmla="*/ 3961225 w 4055375"/>
              <a:gd name="connsiteY5" fmla="*/ 564888 h 564888"/>
              <a:gd name="connsiteX6" fmla="*/ 94150 w 4055375"/>
              <a:gd name="connsiteY6" fmla="*/ 564888 h 564888"/>
              <a:gd name="connsiteX7" fmla="*/ 0 w 4055375"/>
              <a:gd name="connsiteY7" fmla="*/ 470738 h 564888"/>
              <a:gd name="connsiteX8" fmla="*/ 0 w 4055375"/>
              <a:gd name="connsiteY8" fmla="*/ 94150 h 56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5375" h="564888">
                <a:moveTo>
                  <a:pt x="0" y="94150"/>
                </a:moveTo>
                <a:cubicBezTo>
                  <a:pt x="0" y="42152"/>
                  <a:pt x="42152" y="0"/>
                  <a:pt x="94150" y="0"/>
                </a:cubicBezTo>
                <a:lnTo>
                  <a:pt x="3961225" y="0"/>
                </a:lnTo>
                <a:cubicBezTo>
                  <a:pt x="4013223" y="0"/>
                  <a:pt x="4055375" y="42152"/>
                  <a:pt x="4055375" y="94150"/>
                </a:cubicBezTo>
                <a:lnTo>
                  <a:pt x="4055375" y="470738"/>
                </a:lnTo>
                <a:cubicBezTo>
                  <a:pt x="4055375" y="522736"/>
                  <a:pt x="4013223" y="564888"/>
                  <a:pt x="3961225" y="564888"/>
                </a:cubicBezTo>
                <a:lnTo>
                  <a:pt x="94150" y="564888"/>
                </a:lnTo>
                <a:cubicBezTo>
                  <a:pt x="42152" y="564888"/>
                  <a:pt x="0" y="522736"/>
                  <a:pt x="0" y="470738"/>
                </a:cubicBezTo>
                <a:lnTo>
                  <a:pt x="0" y="9415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9800891"/>
              <a:satOff val="-40777"/>
              <a:lumOff val="9608"/>
              <a:alphaOff val="0"/>
            </a:schemeClr>
          </a:fillRef>
          <a:effectRef idx="0">
            <a:schemeClr val="accent4">
              <a:hueOff val="9800891"/>
              <a:satOff val="-40777"/>
              <a:lumOff val="960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156" tIns="61866" rIns="96156" bIns="6186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800" kern="1200" dirty="0"/>
              <a:t>Modulo Sustentabilidad </a:t>
            </a:r>
            <a:r>
              <a:rPr lang="es-CL" dirty="0"/>
              <a:t>F</a:t>
            </a:r>
            <a:r>
              <a:rPr lang="es-CL" sz="1800" kern="1200" dirty="0"/>
              <a:t>inanciera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5266C246-D370-25CE-9087-AE619B8EDE96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Estructura General del Proyecto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85647018-D86B-D4A8-899F-A22A1DADC650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6" name="Imagen 5">
              <a:extLst>
                <a:ext uri="{FF2B5EF4-FFF2-40B4-BE49-F238E27FC236}">
                  <a16:creationId xmlns="" xmlns:a16="http://schemas.microsoft.com/office/drawing/2014/main" id="{741FC389-9075-AB5F-C2C0-61A9E2BD0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1BCD80F0-741D-D923-126F-F6BF10196CFA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24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5ED0456D-F97D-3645-11AC-DA576AFAEE07}"/>
              </a:ext>
            </a:extLst>
          </p:cNvPr>
          <p:cNvSpPr txBox="1"/>
          <p:nvPr/>
        </p:nvSpPr>
        <p:spPr>
          <a:xfrm>
            <a:off x="2755650" y="1829915"/>
            <a:ext cx="267489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Anestesiología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Anatomía Patológica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Cirugía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Dermatología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Fisiatría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Geriatría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Ginecología y Obstetricia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Inmunología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Medicina Familiar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Medicina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Neurología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Nutrición y Diabetes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Oftalmología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Otorrinolaringología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Traumatología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Psiquiatría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Radiología</a:t>
            </a:r>
            <a:endParaRPr kumimoji="0" lang="es-CL" sz="17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DA969066-EF92-3C9C-FB04-298BF178644A}"/>
              </a:ext>
            </a:extLst>
          </p:cNvPr>
          <p:cNvSpPr txBox="1"/>
          <p:nvPr/>
        </p:nvSpPr>
        <p:spPr>
          <a:xfrm>
            <a:off x="5910545" y="3256462"/>
            <a:ext cx="2068708" cy="2446824"/>
          </a:xfrm>
          <a:prstGeom prst="rect">
            <a:avLst/>
          </a:prstGeom>
          <a:noFill/>
          <a:ln w="38100">
            <a:solidFill>
              <a:srgbClr val="9BBB59"/>
            </a:solidFill>
          </a:ln>
        </p:spPr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Broncopulmonar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Cardiología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Endocrinología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Gastroenterología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Hematología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Infectología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Nefrología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Oncología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Reumatología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BC0E5D3E-012D-564E-11AA-F6952B30694A}"/>
              </a:ext>
            </a:extLst>
          </p:cNvPr>
          <p:cNvSpPr txBox="1"/>
          <p:nvPr/>
        </p:nvSpPr>
        <p:spPr>
          <a:xfrm>
            <a:off x="8333627" y="1720975"/>
            <a:ext cx="2198359" cy="1677382"/>
          </a:xfrm>
          <a:prstGeom prst="rect">
            <a:avLst/>
          </a:prstGeom>
          <a:noFill/>
          <a:ln w="38100">
            <a:solidFill>
              <a:srgbClr val="9BBB59"/>
            </a:solidFill>
          </a:ln>
        </p:spPr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Cabeza y Cuello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Coloproctología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Digestiva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Mama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Plástica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Vascular periférica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DA187BAA-9A9D-F6B4-734A-8FCC183206D0}"/>
              </a:ext>
            </a:extLst>
          </p:cNvPr>
          <p:cNvCxnSpPr>
            <a:cxnSpLocks/>
          </p:cNvCxnSpPr>
          <p:nvPr/>
        </p:nvCxnSpPr>
        <p:spPr>
          <a:xfrm>
            <a:off x="3893654" y="2549872"/>
            <a:ext cx="4439973" cy="0"/>
          </a:xfrm>
          <a:prstGeom prst="line">
            <a:avLst/>
          </a:prstGeom>
          <a:ln w="38100">
            <a:solidFill>
              <a:srgbClr val="9BBB5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="" xmlns:a16="http://schemas.microsoft.com/office/drawing/2014/main" id="{BE6F6CE7-0C60-1616-52BD-4A8453A5DE4B}"/>
              </a:ext>
            </a:extLst>
          </p:cNvPr>
          <p:cNvCxnSpPr>
            <a:cxnSpLocks/>
          </p:cNvCxnSpPr>
          <p:nvPr/>
        </p:nvCxnSpPr>
        <p:spPr>
          <a:xfrm>
            <a:off x="4757888" y="4396758"/>
            <a:ext cx="1122250" cy="0"/>
          </a:xfrm>
          <a:prstGeom prst="line">
            <a:avLst/>
          </a:prstGeom>
          <a:ln w="38100">
            <a:solidFill>
              <a:srgbClr val="9BBB5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12636036-EBF5-802D-FA9E-CF505481FC9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970" y="2068882"/>
            <a:ext cx="1066705" cy="344323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EB4978E7-2F98-AFF2-7D7E-850FBC1FE3BC}"/>
              </a:ext>
            </a:extLst>
          </p:cNvPr>
          <p:cNvSpPr txBox="1"/>
          <p:nvPr/>
        </p:nvSpPr>
        <p:spPr>
          <a:xfrm>
            <a:off x="2982339" y="1086524"/>
            <a:ext cx="6227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50749A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ADULTO</a:t>
            </a:r>
            <a:endParaRPr lang="es-CL" sz="4800" b="1" dirty="0">
              <a:solidFill>
                <a:srgbClr val="50749A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5840B961-B17E-D5D9-BEFB-5905D5D8CBE5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Nuevas Especialidades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CB046212-8FC1-A464-86DA-1CB813C369C7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13" name="Imagen 12">
              <a:extLst>
                <a:ext uri="{FF2B5EF4-FFF2-40B4-BE49-F238E27FC236}">
                  <a16:creationId xmlns="" xmlns:a16="http://schemas.microsoft.com/office/drawing/2014/main" id="{7FC75E0C-2B60-AA4D-3F5D-5107B7B33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="" xmlns:a16="http://schemas.microsoft.com/office/drawing/2014/main" id="{7E13B269-0A45-A249-5AFF-2B688A4040C0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61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8872DEB8-9612-E5BA-8A2D-14095AB7CFE5}"/>
              </a:ext>
            </a:extLst>
          </p:cNvPr>
          <p:cNvSpPr txBox="1"/>
          <p:nvPr/>
        </p:nvSpPr>
        <p:spPr>
          <a:xfrm>
            <a:off x="2982340" y="1290124"/>
            <a:ext cx="6227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50749A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PEDIÁTRICAS</a:t>
            </a:r>
            <a:endParaRPr lang="es-CL" sz="4800" b="1" dirty="0">
              <a:solidFill>
                <a:srgbClr val="50749A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140A314E-B924-F86F-F355-8A8C533F6CC1}"/>
              </a:ext>
            </a:extLst>
          </p:cNvPr>
          <p:cNvSpPr txBox="1"/>
          <p:nvPr/>
        </p:nvSpPr>
        <p:spPr>
          <a:xfrm>
            <a:off x="2499842" y="2539137"/>
            <a:ext cx="30721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Cirugía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Neurología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Nutrición y Diabetes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Pediatría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Psiquiatría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Traumatología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30092E0F-764B-5DCD-AABB-0213DA3DDEDB}"/>
              </a:ext>
            </a:extLst>
          </p:cNvPr>
          <p:cNvSpPr txBox="1"/>
          <p:nvPr/>
        </p:nvSpPr>
        <p:spPr>
          <a:xfrm>
            <a:off x="7012190" y="3109668"/>
            <a:ext cx="2779864" cy="156966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Broncopulmonar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Endocrinología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Gastroenterología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Neonatología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="" xmlns:a16="http://schemas.microsoft.com/office/drawing/2014/main" id="{025EAC2E-4C8F-2991-2520-BDCA98307CC9}"/>
              </a:ext>
            </a:extLst>
          </p:cNvPr>
          <p:cNvCxnSpPr>
            <a:cxnSpLocks/>
          </p:cNvCxnSpPr>
          <p:nvPr/>
        </p:nvCxnSpPr>
        <p:spPr>
          <a:xfrm>
            <a:off x="4131870" y="3894498"/>
            <a:ext cx="288032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C8C1F7F4-AE6D-B36D-BA43-E351D26E9D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128" y="2832053"/>
            <a:ext cx="816060" cy="267318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6456B95B-1A87-0CC2-7877-5F6DD2B679FB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Nuevas Especialidades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8FDF605E-4298-1555-C4B6-BF87E87441AA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6" name="Imagen 5">
              <a:extLst>
                <a:ext uri="{FF2B5EF4-FFF2-40B4-BE49-F238E27FC236}">
                  <a16:creationId xmlns="" xmlns:a16="http://schemas.microsoft.com/office/drawing/2014/main" id="{1CB71CED-0CD6-0B15-6B0C-677F7B02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B1B53AB9-7919-BC9A-23D3-15E266D29D12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515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8872DEB8-9612-E5BA-8A2D-14095AB7CFE5}"/>
              </a:ext>
            </a:extLst>
          </p:cNvPr>
          <p:cNvSpPr txBox="1"/>
          <p:nvPr/>
        </p:nvSpPr>
        <p:spPr>
          <a:xfrm>
            <a:off x="2982339" y="1229142"/>
            <a:ext cx="6227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50749A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ODONTOLÓGICAS</a:t>
            </a:r>
            <a:endParaRPr lang="es-CL" sz="4800" b="1" dirty="0">
              <a:solidFill>
                <a:srgbClr val="50749A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55C9531F-CAAC-B771-D4BD-5F95AFC4AA0C}"/>
              </a:ext>
            </a:extLst>
          </p:cNvPr>
          <p:cNvSpPr txBox="1"/>
          <p:nvPr/>
        </p:nvSpPr>
        <p:spPr>
          <a:xfrm>
            <a:off x="4101220" y="2343894"/>
            <a:ext cx="45765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Cirugía Bucal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Cirugía Maxilofacial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Endodoncia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Imagenología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Implantología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Odontopediatría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Ortodoncia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Patología Oral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Periodoncia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Rehabilitación Oral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Trastornos Témporo Mandibulares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029FE61-3AA6-9676-3AC7-6253E06FC3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047" y="1837768"/>
            <a:ext cx="1627577" cy="380964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272FC5EE-83F9-4D37-21FC-EFCAF1E80F08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Nuevas Especialidades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3970DD14-5BFD-104E-79E1-D68CD5A52B10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9" name="Imagen 8">
              <a:extLst>
                <a:ext uri="{FF2B5EF4-FFF2-40B4-BE49-F238E27FC236}">
                  <a16:creationId xmlns="" xmlns:a16="http://schemas.microsoft.com/office/drawing/2014/main" id="{27593CDE-F761-8808-8E6D-CF22D5179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="" xmlns:a16="http://schemas.microsoft.com/office/drawing/2014/main" id="{995F32F9-DD63-2A2B-F7AB-9913CF45823D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81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8BFEDEB-A4A6-DAE9-5E66-A704D8F47B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423" y="1331258"/>
            <a:ext cx="7700720" cy="461664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01E1A764-D5CF-BAC5-48F4-12504621013D}"/>
              </a:ext>
            </a:extLst>
          </p:cNvPr>
          <p:cNvSpPr txBox="1"/>
          <p:nvPr/>
        </p:nvSpPr>
        <p:spPr>
          <a:xfrm>
            <a:off x="8233283" y="1295400"/>
            <a:ext cx="3746499" cy="4616648"/>
          </a:xfrm>
          <a:prstGeom prst="rect">
            <a:avLst/>
          </a:prstGeom>
          <a:noFill/>
          <a:ln w="38100">
            <a:solidFill>
              <a:srgbClr val="9BBB5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1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Enfermedad renal crónica etapa 4 y 5.</a:t>
            </a:r>
          </a:p>
          <a:p>
            <a:pPr marL="0" marR="0" lvl="0" indent="0" algn="ctr" defTabSz="4572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3</a:t>
            </a: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cervicouterino.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6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Diabetes Mellitus tipo 1.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8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de mama.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12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Endoprótesis total de cadera.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15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Esquizofrenia.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16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testicular.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18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VIH SIDA.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27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gástrico.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28 </a:t>
            </a:r>
            <a:r>
              <a:rPr kumimoji="0" lang="x-none" sz="140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</a:t>
            </a:r>
            <a:r>
              <a:rPr kumimoji="0" lang="pt-B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próstata.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30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Estrabismo.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31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Retinopatía diabética.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32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Desprendimiento de retina.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34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Depresión.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56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Hipoacusia bilateral.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65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Displasia luxante de caderas.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70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colorrectal.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71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de ovario epitelial.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72 </a:t>
            </a:r>
            <a:r>
              <a:rPr kumimoji="0" lang="da-DK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vesical.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75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Trastorno bipolar.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srgbClr val="5074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AUGE 81 </a:t>
            </a:r>
            <a:r>
              <a:rPr kumimoji="0" lang="es-CL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Cáncer de pulmón.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F2A700C-06D3-A688-A2F4-55D1F22173FC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+ 21 Problemas de Salud GES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="" xmlns:a16="http://schemas.microsoft.com/office/drawing/2014/main" id="{14F4F9D7-7658-329C-A24D-6A3F3497EE72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9" name="Imagen 8">
              <a:extLst>
                <a:ext uri="{FF2B5EF4-FFF2-40B4-BE49-F238E27FC236}">
                  <a16:creationId xmlns="" xmlns:a16="http://schemas.microsoft.com/office/drawing/2014/main" id="{13B6E94D-0CA9-1103-AA00-4F1C7D188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="" xmlns:a16="http://schemas.microsoft.com/office/drawing/2014/main" id="{614A5898-FDB1-11A7-4498-033738ADFCF0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086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="" xmlns:a16="http://schemas.microsoft.com/office/drawing/2014/main" id="{A8E97BF9-0CEE-32DC-BAF9-D072A257E733}"/>
              </a:ext>
            </a:extLst>
          </p:cNvPr>
          <p:cNvSpPr/>
          <p:nvPr/>
        </p:nvSpPr>
        <p:spPr>
          <a:xfrm>
            <a:off x="1463104" y="1238324"/>
            <a:ext cx="9376913" cy="10783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76A42D6-8DE2-B604-3901-52ECEC3C8696}"/>
              </a:ext>
            </a:extLst>
          </p:cNvPr>
          <p:cNvSpPr txBox="1"/>
          <p:nvPr/>
        </p:nvSpPr>
        <p:spPr>
          <a:xfrm>
            <a:off x="1737232" y="1283118"/>
            <a:ext cx="894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s-CL" sz="2000" dirty="0">
                <a:solidFill>
                  <a:schemeClr val="tx2"/>
                </a:solidFill>
              </a:rPr>
              <a:t>Se concluye que </a:t>
            </a:r>
            <a:r>
              <a:rPr lang="es-CL" sz="2000" b="1" dirty="0">
                <a:solidFill>
                  <a:schemeClr val="tx2"/>
                </a:solidFill>
              </a:rPr>
              <a:t>el terreno no cuenta con el porcentaje de constructibilidad necesario para reponer el Hospital en el mismo lugar</a:t>
            </a:r>
            <a:r>
              <a:rPr lang="es-CL" sz="2000" dirty="0">
                <a:solidFill>
                  <a:schemeClr val="tx2"/>
                </a:solidFill>
              </a:rPr>
              <a:t>, entregando un coeficiente muy bajo para el uso requerido. 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="" xmlns:a16="http://schemas.microsoft.com/office/drawing/2014/main" id="{C6948390-CFA5-6E69-A90C-52268222640A}"/>
              </a:ext>
            </a:extLst>
          </p:cNvPr>
          <p:cNvSpPr/>
          <p:nvPr/>
        </p:nvSpPr>
        <p:spPr>
          <a:xfrm>
            <a:off x="1463104" y="2419410"/>
            <a:ext cx="9376913" cy="7980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7132E0BD-9222-73A8-29CF-0437E650B612}"/>
              </a:ext>
            </a:extLst>
          </p:cNvPr>
          <p:cNvSpPr txBox="1"/>
          <p:nvPr/>
        </p:nvSpPr>
        <p:spPr>
          <a:xfrm>
            <a:off x="1737232" y="2446096"/>
            <a:ext cx="894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s-CL" sz="2000" dirty="0">
                <a:solidFill>
                  <a:schemeClr val="tx2"/>
                </a:solidFill>
              </a:rPr>
              <a:t>No es posible reponer el Hospital en el mismo sector, dado que el terreno no cuenta con mt2 suficientes para suplir la demanda del nuevo proyecto (aprox. 45.000 mts2.)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F380E4FF-A94D-2BBA-2D18-BA9FCA681C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540" y="3384750"/>
            <a:ext cx="3884936" cy="288000"/>
          </a:xfrm>
          <a:prstGeom prst="rect">
            <a:avLst/>
          </a:prstGeom>
          <a:ln w="38100">
            <a:solidFill>
              <a:srgbClr val="2F528F"/>
            </a:solidFill>
          </a:ln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580BD677-F5B1-AA58-9D02-A246DAD42A6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5569" y="3834294"/>
            <a:ext cx="3888908" cy="1947526"/>
          </a:xfrm>
          <a:prstGeom prst="rect">
            <a:avLst/>
          </a:prstGeom>
          <a:ln w="38100">
            <a:solidFill>
              <a:srgbClr val="2F528F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0AE6C19D-3869-67EC-702D-225C34DFF12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3839" y="3383908"/>
            <a:ext cx="1884041" cy="288842"/>
          </a:xfrm>
          <a:prstGeom prst="rect">
            <a:avLst/>
          </a:prstGeom>
          <a:ln w="38100">
            <a:solidFill>
              <a:srgbClr val="2F528F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1A888471-B78F-E132-AE33-6EF38E54186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3839" y="3834294"/>
            <a:ext cx="1884041" cy="1948694"/>
          </a:xfrm>
          <a:prstGeom prst="rect">
            <a:avLst/>
          </a:prstGeom>
          <a:ln w="38100">
            <a:solidFill>
              <a:srgbClr val="2F528F"/>
            </a:solidFill>
          </a:ln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A515C682-85CF-1ED3-F3D3-1EF42DE973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7242" y="3384750"/>
            <a:ext cx="2994614" cy="2397070"/>
          </a:xfrm>
          <a:prstGeom prst="rect">
            <a:avLst/>
          </a:prstGeom>
          <a:ln w="38100">
            <a:solidFill>
              <a:srgbClr val="2F528F"/>
            </a:solidFill>
          </a:ln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07343372-9C5D-CEE2-DE16-BE68FE810B9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Estudio Cabida Actual Terreno Hospital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B0BDE5D9-4C3C-C261-9519-148DECB7FE0D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11" name="Imagen 10">
              <a:extLst>
                <a:ext uri="{FF2B5EF4-FFF2-40B4-BE49-F238E27FC236}">
                  <a16:creationId xmlns="" xmlns:a16="http://schemas.microsoft.com/office/drawing/2014/main" id="{4D0991CC-43AF-440A-B310-B0355BDF8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="" xmlns:a16="http://schemas.microsoft.com/office/drawing/2014/main" id="{FA3B8044-3630-FC92-AA91-0E4CDB625E80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216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graphicFrame>
        <p:nvGraphicFramePr>
          <p:cNvPr id="3" name="Tabla 9">
            <a:extLst>
              <a:ext uri="{FF2B5EF4-FFF2-40B4-BE49-F238E27FC236}">
                <a16:creationId xmlns="" xmlns:a16="http://schemas.microsoft.com/office/drawing/2014/main" id="{8F970D34-50CB-2B49-5DCE-5BC0956EC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572729"/>
              </p:ext>
            </p:extLst>
          </p:nvPr>
        </p:nvGraphicFramePr>
        <p:xfrm>
          <a:off x="793350" y="1196021"/>
          <a:ext cx="10584000" cy="46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623458228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842962188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458623947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200892754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4199950594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9186409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27000736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1395439375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401821834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796498940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797727946"/>
                    </a:ext>
                  </a:extLst>
                </a:gridCol>
              </a:tblGrid>
              <a:tr h="39308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</a:rPr>
                        <a:t>MODULOS</a:t>
                      </a:r>
                      <a:endParaRPr lang="es-CL" sz="1600" dirty="0">
                        <a:solidFill>
                          <a:schemeClr val="tx2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2"/>
                          </a:solidFill>
                        </a:rPr>
                        <a:t>4° Trimestre 2022</a:t>
                      </a:r>
                      <a:endParaRPr lang="es-CL" sz="10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1° Trimestre 2023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2° Trimestre 2023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3° Trimestre 2023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4° Trimestre 2023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1° Semestre 2024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2° Semestre 2024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1° Semestre 2025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2° Semestre 2025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1° Semestre 2026</a:t>
                      </a:r>
                      <a:endParaRPr lang="es-CL" sz="10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49722680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rgbClr val="00C2A5"/>
                          </a:solidFill>
                        </a:rPr>
                        <a:t>Gestión</a:t>
                      </a:r>
                      <a:endParaRPr lang="es-CL" sz="1400" b="1" dirty="0">
                        <a:solidFill>
                          <a:srgbClr val="00C2A5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99280422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FF4F4F"/>
                          </a:solidFill>
                        </a:rPr>
                        <a:t>Producción</a:t>
                      </a:r>
                      <a:endParaRPr lang="es-CL" sz="1400" b="1" dirty="0">
                        <a:solidFill>
                          <a:srgbClr val="FF4F4F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48626961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BF9000"/>
                          </a:solidFill>
                        </a:rPr>
                        <a:t>Infraestructura</a:t>
                      </a:r>
                      <a:endParaRPr lang="es-CL" sz="1400" b="1" dirty="0">
                        <a:solidFill>
                          <a:srgbClr val="BF9000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7407466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chemeClr val="tx2"/>
                          </a:solidFill>
                        </a:rPr>
                        <a:t>Recurso Humano</a:t>
                      </a:r>
                      <a:endParaRPr lang="es-CL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66500026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7095FC"/>
                          </a:solidFill>
                        </a:rPr>
                        <a:t>Equipamiento</a:t>
                      </a:r>
                      <a:endParaRPr lang="es-CL" sz="1400" b="1" dirty="0">
                        <a:solidFill>
                          <a:srgbClr val="7095FC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90178291"/>
                  </a:ext>
                </a:extLst>
              </a:tr>
              <a:tr h="44938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5D3FC9"/>
                          </a:solidFill>
                        </a:rPr>
                        <a:t>Tecnologías de Información</a:t>
                      </a:r>
                      <a:endParaRPr lang="es-CL" sz="1400" b="1" dirty="0">
                        <a:solidFill>
                          <a:srgbClr val="5D3FC9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6215131"/>
                  </a:ext>
                </a:extLst>
              </a:tr>
              <a:tr h="44938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C00000"/>
                          </a:solidFill>
                        </a:rPr>
                        <a:t>Sustentabilidad Financiera</a:t>
                      </a:r>
                      <a:endParaRPr lang="es-CL" sz="1400" b="1" dirty="0">
                        <a:solidFill>
                          <a:srgbClr val="C00000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16584407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1F4E79"/>
                          </a:solidFill>
                        </a:rPr>
                        <a:t>Validación MINSAL</a:t>
                      </a:r>
                      <a:endParaRPr lang="es-CL" sz="1400" b="1" dirty="0">
                        <a:solidFill>
                          <a:srgbClr val="1F4E79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27047036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ED7D31"/>
                          </a:solidFill>
                        </a:rPr>
                        <a:t>MIDESOF RS</a:t>
                      </a:r>
                      <a:endParaRPr lang="es-CL" sz="1400" b="1" dirty="0">
                        <a:solidFill>
                          <a:srgbClr val="ED7D31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66181146"/>
                  </a:ext>
                </a:extLst>
              </a:tr>
              <a:tr h="44938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9CAE70"/>
                          </a:solidFill>
                        </a:rPr>
                        <a:t>Licitación de Diseño/Estudio</a:t>
                      </a:r>
                      <a:endParaRPr lang="es-CL" sz="1400" b="1" dirty="0">
                        <a:solidFill>
                          <a:srgbClr val="9CAE70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60583494"/>
                  </a:ext>
                </a:extLst>
              </a:tr>
              <a:tr h="36284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</a:rPr>
                        <a:t>INICIO DE OBRA</a:t>
                      </a:r>
                      <a:endParaRPr lang="es-CL" sz="1400" b="1" dirty="0">
                        <a:solidFill>
                          <a:srgbClr val="00B050"/>
                        </a:solidFill>
                      </a:endParaRPr>
                    </a:p>
                  </a:txBody>
                  <a:tcPr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62303845"/>
                  </a:ext>
                </a:extLst>
              </a:tr>
            </a:tbl>
          </a:graphicData>
        </a:graphic>
      </p:graphicFrame>
      <p:sp>
        <p:nvSpPr>
          <p:cNvPr id="10" name="Rounded Rectangle 7">
            <a:extLst>
              <a:ext uri="{FF2B5EF4-FFF2-40B4-BE49-F238E27FC236}">
                <a16:creationId xmlns="" xmlns:a16="http://schemas.microsoft.com/office/drawing/2014/main" id="{33D4BADC-A7E0-FA0B-651B-7BCF31BD991B}"/>
              </a:ext>
            </a:extLst>
          </p:cNvPr>
          <p:cNvSpPr/>
          <p:nvPr/>
        </p:nvSpPr>
        <p:spPr>
          <a:xfrm>
            <a:off x="2440291" y="1677484"/>
            <a:ext cx="756000" cy="216000"/>
          </a:xfrm>
          <a:prstGeom prst="roundRect">
            <a:avLst/>
          </a:prstGeom>
          <a:solidFill>
            <a:srgbClr val="00C2A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="" xmlns:a16="http://schemas.microsoft.com/office/drawing/2014/main" id="{452EE549-0977-404E-AB6B-2C4D9AD51A7F}"/>
              </a:ext>
            </a:extLst>
          </p:cNvPr>
          <p:cNvSpPr/>
          <p:nvPr/>
        </p:nvSpPr>
        <p:spPr>
          <a:xfrm>
            <a:off x="2440293" y="2030764"/>
            <a:ext cx="756000" cy="216000"/>
          </a:xfrm>
          <a:prstGeom prst="roundRect">
            <a:avLst/>
          </a:prstGeom>
          <a:solidFill>
            <a:srgbClr val="FF4F4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="" xmlns:a16="http://schemas.microsoft.com/office/drawing/2014/main" id="{A6F9A368-2C95-7FDE-9DAE-A0084DDC6709}"/>
              </a:ext>
            </a:extLst>
          </p:cNvPr>
          <p:cNvSpPr/>
          <p:nvPr/>
        </p:nvSpPr>
        <p:spPr>
          <a:xfrm>
            <a:off x="2440291" y="2774151"/>
            <a:ext cx="1656000" cy="216000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solidFill>
                <a:srgbClr val="0066FF"/>
              </a:solidFill>
              <a:latin typeface="Lato Light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="" xmlns:a16="http://schemas.microsoft.com/office/drawing/2014/main" id="{C6B0A3A7-4960-843B-3A4C-502F68902F13}"/>
              </a:ext>
            </a:extLst>
          </p:cNvPr>
          <p:cNvSpPr/>
          <p:nvPr/>
        </p:nvSpPr>
        <p:spPr>
          <a:xfrm>
            <a:off x="2440293" y="2386678"/>
            <a:ext cx="756000" cy="216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4" name="Rounded Rectangle 7">
            <a:extLst>
              <a:ext uri="{FF2B5EF4-FFF2-40B4-BE49-F238E27FC236}">
                <a16:creationId xmlns="" xmlns:a16="http://schemas.microsoft.com/office/drawing/2014/main" id="{D7A372E9-46FF-1013-F5A3-1D7A2DAB574B}"/>
              </a:ext>
            </a:extLst>
          </p:cNvPr>
          <p:cNvSpPr/>
          <p:nvPr/>
        </p:nvSpPr>
        <p:spPr>
          <a:xfrm>
            <a:off x="3344129" y="3126216"/>
            <a:ext cx="1656000" cy="216000"/>
          </a:xfrm>
          <a:prstGeom prst="roundRect">
            <a:avLst/>
          </a:prstGeom>
          <a:solidFill>
            <a:srgbClr val="7095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5" name="Rounded Rectangle 7">
            <a:extLst>
              <a:ext uri="{FF2B5EF4-FFF2-40B4-BE49-F238E27FC236}">
                <a16:creationId xmlns="" xmlns:a16="http://schemas.microsoft.com/office/drawing/2014/main" id="{7AAF1C7D-4C21-E9EF-FDC0-4013805770E3}"/>
              </a:ext>
            </a:extLst>
          </p:cNvPr>
          <p:cNvSpPr/>
          <p:nvPr/>
        </p:nvSpPr>
        <p:spPr>
          <a:xfrm>
            <a:off x="3344129" y="3535711"/>
            <a:ext cx="1656000" cy="216000"/>
          </a:xfrm>
          <a:prstGeom prst="roundRect">
            <a:avLst/>
          </a:prstGeom>
          <a:solidFill>
            <a:srgbClr val="5D3FC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7" name="Rounded Rectangle 7">
            <a:extLst>
              <a:ext uri="{FF2B5EF4-FFF2-40B4-BE49-F238E27FC236}">
                <a16:creationId xmlns="" xmlns:a16="http://schemas.microsoft.com/office/drawing/2014/main" id="{6195EF44-01C9-A923-34C3-4059FB034131}"/>
              </a:ext>
            </a:extLst>
          </p:cNvPr>
          <p:cNvSpPr/>
          <p:nvPr/>
        </p:nvSpPr>
        <p:spPr>
          <a:xfrm>
            <a:off x="3348260" y="3985371"/>
            <a:ext cx="1656000" cy="216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19" name="Rounded Rectangle 7">
            <a:extLst>
              <a:ext uri="{FF2B5EF4-FFF2-40B4-BE49-F238E27FC236}">
                <a16:creationId xmlns="" xmlns:a16="http://schemas.microsoft.com/office/drawing/2014/main" id="{04D5DCFA-136D-6BCB-8A52-F7E3B4A77FAC}"/>
              </a:ext>
            </a:extLst>
          </p:cNvPr>
          <p:cNvSpPr/>
          <p:nvPr/>
        </p:nvSpPr>
        <p:spPr>
          <a:xfrm>
            <a:off x="5156660" y="4418430"/>
            <a:ext cx="1656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21" name="Rounded Rectangle 7">
            <a:extLst>
              <a:ext uri="{FF2B5EF4-FFF2-40B4-BE49-F238E27FC236}">
                <a16:creationId xmlns="" xmlns:a16="http://schemas.microsoft.com/office/drawing/2014/main" id="{AE1FC753-B724-4ED1-2FD8-097D3B04AEEC}"/>
              </a:ext>
            </a:extLst>
          </p:cNvPr>
          <p:cNvSpPr/>
          <p:nvPr/>
        </p:nvSpPr>
        <p:spPr>
          <a:xfrm>
            <a:off x="6039307" y="4782825"/>
            <a:ext cx="2556000" cy="216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24" name="Rounded Rectangle 7">
            <a:extLst>
              <a:ext uri="{FF2B5EF4-FFF2-40B4-BE49-F238E27FC236}">
                <a16:creationId xmlns="" xmlns:a16="http://schemas.microsoft.com/office/drawing/2014/main" id="{33E41BA0-86B9-2929-A824-A9A79788C4AC}"/>
              </a:ext>
            </a:extLst>
          </p:cNvPr>
          <p:cNvSpPr/>
          <p:nvPr/>
        </p:nvSpPr>
        <p:spPr>
          <a:xfrm>
            <a:off x="7848489" y="5186692"/>
            <a:ext cx="2556000" cy="216000"/>
          </a:xfrm>
          <a:prstGeom prst="roundRect">
            <a:avLst/>
          </a:prstGeom>
          <a:solidFill>
            <a:srgbClr val="9CAE7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sp>
        <p:nvSpPr>
          <p:cNvPr id="25" name="Rounded Rectangle 7">
            <a:extLst>
              <a:ext uri="{FF2B5EF4-FFF2-40B4-BE49-F238E27FC236}">
                <a16:creationId xmlns="" xmlns:a16="http://schemas.microsoft.com/office/drawing/2014/main" id="{D07BF51D-A6B9-EB7D-2E48-0DA4184BC7EC}"/>
              </a:ext>
            </a:extLst>
          </p:cNvPr>
          <p:cNvSpPr/>
          <p:nvPr/>
        </p:nvSpPr>
        <p:spPr>
          <a:xfrm>
            <a:off x="10556715" y="5596837"/>
            <a:ext cx="756000" cy="216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50" dirty="0">
              <a:latin typeface="Lato Ligh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EB820F17-C6CC-1DDB-5BDB-981912DC4BC2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Cronograma de Etapas del Proyecto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="" xmlns:a16="http://schemas.microsoft.com/office/drawing/2014/main" id="{A9E75664-E70E-9EF2-377D-DA780288A478}"/>
              </a:ext>
            </a:extLst>
          </p:cNvPr>
          <p:cNvGrpSpPr/>
          <p:nvPr/>
        </p:nvGrpSpPr>
        <p:grpSpPr>
          <a:xfrm rot="20241460">
            <a:off x="11064952" y="32076"/>
            <a:ext cx="1080000" cy="1076260"/>
            <a:chOff x="514779" y="4506996"/>
            <a:chExt cx="1724838" cy="1728768"/>
          </a:xfrm>
        </p:grpSpPr>
        <p:pic>
          <p:nvPicPr>
            <p:cNvPr id="7" name="Imagen 6">
              <a:extLst>
                <a:ext uri="{FF2B5EF4-FFF2-40B4-BE49-F238E27FC236}">
                  <a16:creationId xmlns="" xmlns:a16="http://schemas.microsoft.com/office/drawing/2014/main" id="{D9DCB865-7D22-760F-927A-FE44355C5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79" y="4506996"/>
              <a:ext cx="1724838" cy="1724838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="" xmlns:a16="http://schemas.microsoft.com/office/drawing/2014/main" id="{BC7ADC2C-13D1-8285-D155-6CDD04AE033A}"/>
                </a:ext>
              </a:extLst>
            </p:cNvPr>
            <p:cNvSpPr txBox="1"/>
            <p:nvPr/>
          </p:nvSpPr>
          <p:spPr>
            <a:xfrm>
              <a:off x="691015" y="4680391"/>
              <a:ext cx="1379870" cy="155537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Cuenta </a:t>
              </a:r>
              <a:r>
                <a:rPr lang="es-ES" b="1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Pública</a:t>
              </a:r>
              <a:r>
                <a:rPr lang="es-ES" dirty="0">
                  <a:solidFill>
                    <a:srgbClr val="0363AD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Participativa 2022</a:t>
              </a:r>
              <a:endParaRPr lang="es-CL" dirty="0">
                <a:solidFill>
                  <a:srgbClr val="0363AD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415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624E762D-A578-CEC4-CC41-8FD0C5CA1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9841"/>
            <a:ext cx="2048256" cy="662269"/>
          </a:xfr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746A544-8A7F-DCCC-BBDA-62659B2389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947905"/>
            <a:ext cx="1311782" cy="72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C74B469-F4FC-B5B9-FA63-41EDC32E9BDF}"/>
              </a:ext>
            </a:extLst>
          </p:cNvPr>
          <p:cNvSpPr txBox="1"/>
          <p:nvPr/>
        </p:nvSpPr>
        <p:spPr>
          <a:xfrm>
            <a:off x="-2" y="189089"/>
            <a:ext cx="12191999" cy="830997"/>
          </a:xfrm>
          <a:prstGeom prst="rect">
            <a:avLst/>
          </a:prstGeom>
          <a:solidFill>
            <a:srgbClr val="003366">
              <a:alpha val="66000"/>
            </a:srgbClr>
          </a:solidFill>
        </p:spPr>
        <p:txBody>
          <a:bodyPr wrap="square">
            <a:spAutoFit/>
          </a:bodyPr>
          <a:lstStyle/>
          <a:p>
            <a:pPr lvl="1"/>
            <a:r>
              <a:rPr lang="es-ES" sz="4800" b="1" dirty="0">
                <a:solidFill>
                  <a:schemeClr val="bg1"/>
                </a:solidFill>
                <a:latin typeface="Gobcl"/>
                <a:ea typeface="Verdana" panose="020B0604030504040204" pitchFamily="34" charset="0"/>
              </a:rPr>
              <a:t>Desafíos 2023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1FE86F50-4AD6-125B-7F0F-6A3722DE8C40}"/>
              </a:ext>
            </a:extLst>
          </p:cNvPr>
          <p:cNvSpPr txBox="1"/>
          <p:nvPr/>
        </p:nvSpPr>
        <p:spPr>
          <a:xfrm>
            <a:off x="1" y="1185549"/>
            <a:ext cx="12191999" cy="4854292"/>
          </a:xfrm>
          <a:prstGeom prst="rect">
            <a:avLst/>
          </a:prstGeom>
          <a:solidFill>
            <a:srgbClr val="003366">
              <a:alpha val="65882"/>
            </a:srgbClr>
          </a:solidFill>
        </p:spPr>
        <p:txBody>
          <a:bodyPr wrap="square" anchor="ctr" anchorCtr="0">
            <a:noAutofit/>
          </a:bodyPr>
          <a:lstStyle/>
          <a:p>
            <a:pPr lvl="2">
              <a:lnSpc>
                <a:spcPts val="3300"/>
              </a:lnSpc>
              <a:spcAft>
                <a:spcPts val="1200"/>
              </a:spcAft>
            </a:pPr>
            <a:r>
              <a:rPr lang="es-E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Re-Acreditación en calidad.</a:t>
            </a:r>
          </a:p>
          <a:p>
            <a:pPr lvl="2">
              <a:lnSpc>
                <a:spcPts val="3300"/>
              </a:lnSpc>
              <a:spcAft>
                <a:spcPts val="1200"/>
              </a:spcAft>
            </a:pPr>
            <a:r>
              <a:rPr lang="es-E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Implementación de nuevas prestaciones en las especialidades de traumatología y urología.</a:t>
            </a:r>
          </a:p>
          <a:p>
            <a:pPr lvl="2">
              <a:lnSpc>
                <a:spcPts val="3300"/>
              </a:lnSpc>
              <a:spcAft>
                <a:spcPts val="1200"/>
              </a:spcAft>
            </a:pPr>
            <a:r>
              <a:rPr lang="es-E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Adquisición de equipamiento para pabellón en apoyo a nuevas prestaciones de traumatología y urología (Arco C).</a:t>
            </a:r>
            <a:endParaRPr lang="es-CL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lnSpc>
                <a:spcPts val="3300"/>
              </a:lnSpc>
              <a:spcAft>
                <a:spcPts val="1200"/>
              </a:spcAft>
            </a:pPr>
            <a:r>
              <a:rPr lang="es-E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Proyecto farmacia  para disminuir tiempos de espera en farmacia ambulatoria.</a:t>
            </a:r>
            <a:endParaRPr lang="es-CL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lnSpc>
                <a:spcPts val="3300"/>
              </a:lnSpc>
              <a:spcAft>
                <a:spcPts val="1200"/>
              </a:spcAft>
            </a:pPr>
            <a:r>
              <a:rPr lang="es-E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Proyecto UPA para atención cerrada.</a:t>
            </a:r>
            <a:endParaRPr lang="es-CL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lnSpc>
                <a:spcPts val="3300"/>
              </a:lnSpc>
              <a:spcAft>
                <a:spcPts val="1200"/>
              </a:spcAft>
            </a:pPr>
            <a:r>
              <a:rPr lang="es-E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Proyectos aumentos de box para atención ambulatoria.</a:t>
            </a:r>
            <a:endParaRPr lang="es-CL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="" xmlns:a16="http://schemas.microsoft.com/office/drawing/2014/main" id="{46003147-1952-3246-FF97-24FAE6C47AA4}"/>
              </a:ext>
            </a:extLst>
          </p:cNvPr>
          <p:cNvSpPr/>
          <p:nvPr/>
        </p:nvSpPr>
        <p:spPr>
          <a:xfrm>
            <a:off x="468552" y="4050925"/>
            <a:ext cx="360000" cy="360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" name="Elipse 13">
            <a:extLst>
              <a:ext uri="{FF2B5EF4-FFF2-40B4-BE49-F238E27FC236}">
                <a16:creationId xmlns="" xmlns:a16="http://schemas.microsoft.com/office/drawing/2014/main" id="{F2F69436-D2AD-3EE3-10AC-BD522529C423}"/>
              </a:ext>
            </a:extLst>
          </p:cNvPr>
          <p:cNvSpPr/>
          <p:nvPr/>
        </p:nvSpPr>
        <p:spPr>
          <a:xfrm>
            <a:off x="472179" y="2138451"/>
            <a:ext cx="360000" cy="360000"/>
          </a:xfrm>
          <a:prstGeom prst="ellipse">
            <a:avLst/>
          </a:prstGeom>
          <a:solidFill>
            <a:srgbClr val="79DCFF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E9BC3BA-7655-2328-6471-5EAADD967876}"/>
              </a:ext>
            </a:extLst>
          </p:cNvPr>
          <p:cNvSpPr/>
          <p:nvPr/>
        </p:nvSpPr>
        <p:spPr>
          <a:xfrm>
            <a:off x="468552" y="3100392"/>
            <a:ext cx="360000" cy="36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1" name="Elipse 20">
            <a:extLst>
              <a:ext uri="{FF2B5EF4-FFF2-40B4-BE49-F238E27FC236}">
                <a16:creationId xmlns="" xmlns:a16="http://schemas.microsoft.com/office/drawing/2014/main" id="{ECAB31F4-E9CB-8FB1-C33C-A04FD5F65C8D}"/>
              </a:ext>
            </a:extLst>
          </p:cNvPr>
          <p:cNvSpPr/>
          <p:nvPr/>
        </p:nvSpPr>
        <p:spPr>
          <a:xfrm>
            <a:off x="472179" y="4910807"/>
            <a:ext cx="360000" cy="360000"/>
          </a:xfrm>
          <a:prstGeom prst="ellipse">
            <a:avLst/>
          </a:prstGeom>
          <a:solidFill>
            <a:srgbClr val="FFAFAF"/>
          </a:solidFill>
          <a:ln w="38100">
            <a:solidFill>
              <a:srgbClr val="FF4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="" xmlns:a16="http://schemas.microsoft.com/office/drawing/2014/main" id="{904AB371-1AB3-D81D-D408-86E01E7C6A64}"/>
              </a:ext>
            </a:extLst>
          </p:cNvPr>
          <p:cNvSpPr/>
          <p:nvPr/>
        </p:nvSpPr>
        <p:spPr>
          <a:xfrm>
            <a:off x="479185" y="5492451"/>
            <a:ext cx="360000" cy="360000"/>
          </a:xfrm>
          <a:prstGeom prst="ellipse">
            <a:avLst/>
          </a:prstGeom>
          <a:solidFill>
            <a:srgbClr val="ABFFD1"/>
          </a:solidFill>
          <a:ln w="38100">
            <a:solidFill>
              <a:srgbClr val="53F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="" xmlns:a16="http://schemas.microsoft.com/office/drawing/2014/main" id="{A24AD1AB-80C9-1AB0-A33C-02FE18CD6744}"/>
              </a:ext>
            </a:extLst>
          </p:cNvPr>
          <p:cNvSpPr/>
          <p:nvPr/>
        </p:nvSpPr>
        <p:spPr>
          <a:xfrm>
            <a:off x="444579" y="1367918"/>
            <a:ext cx="360000" cy="360000"/>
          </a:xfrm>
          <a:prstGeom prst="ellipse">
            <a:avLst/>
          </a:prstGeom>
          <a:solidFill>
            <a:srgbClr val="C59EE2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03460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7AFE5918-BE80-0281-B713-8043375BE8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28D7756-8284-9B15-E67E-BB3AC65EF6D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9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216" y="4814795"/>
            <a:ext cx="3557764" cy="195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9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4821</TotalTime>
  <Words>2889</Words>
  <Application>Microsoft Macintosh PowerPoint</Application>
  <PresentationFormat>Panorámica</PresentationFormat>
  <Paragraphs>913</Paragraphs>
  <Slides>62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77" baseType="lpstr">
      <vt:lpstr>Abadi</vt:lpstr>
      <vt:lpstr>Aharoni</vt:lpstr>
      <vt:lpstr>Arial Black</vt:lpstr>
      <vt:lpstr>Arial Rounded MT Bold</vt:lpstr>
      <vt:lpstr>Calibri</vt:lpstr>
      <vt:lpstr>Calibri Light</vt:lpstr>
      <vt:lpstr>Cambria</vt:lpstr>
      <vt:lpstr>Gill Sans</vt:lpstr>
      <vt:lpstr>Gobcl</vt:lpstr>
      <vt:lpstr>Lato</vt:lpstr>
      <vt:lpstr>Lato Light</vt:lpstr>
      <vt:lpstr>Times New Roman</vt:lpstr>
      <vt:lpstr>Verdana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Christian Carvajal Alarcon</cp:lastModifiedBy>
  <cp:revision>111</cp:revision>
  <dcterms:created xsi:type="dcterms:W3CDTF">2022-04-27T21:29:09Z</dcterms:created>
  <dcterms:modified xsi:type="dcterms:W3CDTF">2023-04-18T11:40:45Z</dcterms:modified>
</cp:coreProperties>
</file>